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1" r:id="rId6"/>
    <p:sldId id="262" r:id="rId7"/>
    <p:sldId id="265" r:id="rId8"/>
    <p:sldId id="266" r:id="rId9"/>
    <p:sldId id="263" r:id="rId10"/>
    <p:sldId id="264" r:id="rId11"/>
    <p:sldId id="267" r:id="rId12"/>
    <p:sldId id="268" r:id="rId13"/>
    <p:sldId id="270" r:id="rId14"/>
    <p:sldId id="271" r:id="rId15"/>
    <p:sldId id="272" r:id="rId16"/>
    <p:sldId id="274" r:id="rId17"/>
    <p:sldId id="275" r:id="rId18"/>
    <p:sldId id="276" r:id="rId19"/>
    <p:sldId id="278" r:id="rId20"/>
    <p:sldId id="372" r:id="rId21"/>
    <p:sldId id="277" r:id="rId22"/>
  </p:sldIdLst>
  <p:sldSz cx="18288000" cy="10287000"/>
  <p:notesSz cx="6858000" cy="9144000"/>
  <p:embeddedFontLst>
    <p:embeddedFont>
      <p:font typeface="Calibri (MS) Italics"/>
      <p:regular r:id="rId24"/>
    </p:embeddedFont>
    <p:embeddedFont>
      <p:font typeface="Century Gothic" panose="020B0502020202020204" pitchFamily="34" charset="0"/>
      <p:regular r:id="rId25"/>
      <p:bold r:id="rId26"/>
      <p:italic r:id="rId27"/>
      <p:boldItalic r:id="rId28"/>
    </p:embeddedFont>
    <p:embeddedFont>
      <p:font typeface="Century Gothic Paneuropean"/>
      <p:regular r:id="rId29"/>
    </p:embeddedFont>
    <p:embeddedFont>
      <p:font typeface="Georgia Pro" panose="02040502050405020303" pitchFamily="18" charset="0"/>
      <p:regular r:id="rId30"/>
      <p:bold r:id="rId31"/>
      <p:italic r:id="rId32"/>
      <p:boldItalic r:id="rId33"/>
    </p:embeddedFont>
    <p:embeddedFont>
      <p:font typeface="Georgia Pro Bold"/>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6DEF2-091E-462B-8D5A-6CEAD8402344}" v="1" dt="2024-11-07T05:16:07.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7568" autoAdjust="0"/>
  </p:normalViewPr>
  <p:slideViewPr>
    <p:cSldViewPr>
      <p:cViewPr varScale="1">
        <p:scale>
          <a:sx n="32" d="100"/>
          <a:sy n="32" d="100"/>
        </p:scale>
        <p:origin x="114"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1E6B-720B-342F-3E1C-3870A2C2764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423053-094F-E2A8-81E6-118808B11F1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28EB9D4-13AD-C05E-0133-46C305652CB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00693E7-78B8-7F8F-B386-BCEEEACE56A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9E85276-16E2-89F0-42CB-80CC23CE12D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a:extLst>
              <a:ext uri="{FF2B5EF4-FFF2-40B4-BE49-F238E27FC236}">
                <a16:creationId xmlns:a16="http://schemas.microsoft.com/office/drawing/2014/main" id="{457FA3B2-1841-8C00-D244-6C9A00B4BF1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2E87B4E-63D6-53A7-B2DB-7A234899A52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92812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 y="0"/>
            <a:ext cx="18287542" cy="10287000"/>
            <a:chOff x="0" y="0"/>
            <a:chExt cx="24383390" cy="13716000"/>
          </a:xfrm>
        </p:grpSpPr>
        <p:sp>
          <p:nvSpPr>
            <p:cNvPr id="3" name="Freeform 3"/>
            <p:cNvSpPr/>
            <p:nvPr/>
          </p:nvSpPr>
          <p:spPr>
            <a:xfrm>
              <a:off x="0" y="0"/>
              <a:ext cx="24383364" cy="13716000"/>
            </a:xfrm>
            <a:custGeom>
              <a:avLst/>
              <a:gdLst/>
              <a:ahLst/>
              <a:cxnLst/>
              <a:rect l="l" t="t" r="r" b="b"/>
              <a:pathLst>
                <a:path w="24383364" h="13716000">
                  <a:moveTo>
                    <a:pt x="0" y="0"/>
                  </a:moveTo>
                  <a:lnTo>
                    <a:pt x="24383364" y="0"/>
                  </a:lnTo>
                  <a:lnTo>
                    <a:pt x="24383364" y="13716000"/>
                  </a:lnTo>
                  <a:lnTo>
                    <a:pt x="0" y="13716000"/>
                  </a:lnTo>
                  <a:close/>
                </a:path>
              </a:pathLst>
            </a:custGeom>
            <a:solidFill>
              <a:srgbClr val="FFFFFF"/>
            </a:solidFill>
          </p:spPr>
          <p:txBody>
            <a:bodyPr/>
            <a:lstStyle/>
            <a:p>
              <a:endParaRPr lang="en-AU"/>
            </a:p>
          </p:txBody>
        </p:sp>
      </p:grpSp>
      <p:grpSp>
        <p:nvGrpSpPr>
          <p:cNvPr id="4" name="Group 4"/>
          <p:cNvGrpSpPr/>
          <p:nvPr/>
        </p:nvGrpSpPr>
        <p:grpSpPr>
          <a:xfrm rot="2700000">
            <a:off x="7226606" y="-1751163"/>
            <a:ext cx="11247810" cy="19416403"/>
            <a:chOff x="0" y="0"/>
            <a:chExt cx="20171216" cy="34820331"/>
          </a:xfrm>
        </p:grpSpPr>
        <p:sp>
          <p:nvSpPr>
            <p:cNvPr id="5" name="Freeform 5"/>
            <p:cNvSpPr/>
            <p:nvPr/>
          </p:nvSpPr>
          <p:spPr>
            <a:xfrm>
              <a:off x="0" y="0"/>
              <a:ext cx="20171217" cy="34820330"/>
            </a:xfrm>
            <a:custGeom>
              <a:avLst/>
              <a:gdLst/>
              <a:ahLst/>
              <a:cxnLst/>
              <a:rect l="l" t="t" r="r" b="b"/>
              <a:pathLst>
                <a:path w="20171217" h="34820330">
                  <a:moveTo>
                    <a:pt x="0" y="0"/>
                  </a:moveTo>
                  <a:lnTo>
                    <a:pt x="20171217" y="0"/>
                  </a:lnTo>
                  <a:lnTo>
                    <a:pt x="20171217" y="34820330"/>
                  </a:lnTo>
                  <a:lnTo>
                    <a:pt x="0" y="34820330"/>
                  </a:lnTo>
                  <a:close/>
                </a:path>
              </a:pathLst>
            </a:custGeom>
            <a:solidFill>
              <a:srgbClr val="752D67"/>
            </a:solidFill>
          </p:spPr>
          <p:txBody>
            <a:bodyPr/>
            <a:lstStyle/>
            <a:p>
              <a:endParaRPr lang="en-AU"/>
            </a:p>
          </p:txBody>
        </p:sp>
        <p:sp>
          <p:nvSpPr>
            <p:cNvPr id="6" name="TextBox 6"/>
            <p:cNvSpPr txBox="1"/>
            <p:nvPr/>
          </p:nvSpPr>
          <p:spPr>
            <a:xfrm>
              <a:off x="0" y="-9525"/>
              <a:ext cx="20171216" cy="34829856"/>
            </a:xfrm>
            <a:prstGeom prst="rect">
              <a:avLst/>
            </a:prstGeom>
          </p:spPr>
          <p:txBody>
            <a:bodyPr lIns="4264" tIns="4264" rIns="4264" bIns="4264" rtlCol="0" anchor="ctr"/>
            <a:lstStyle/>
            <a:p>
              <a:pPr algn="ctr">
                <a:lnSpc>
                  <a:spcPts val="399"/>
                </a:lnSpc>
              </a:pPr>
              <a:endParaRPr/>
            </a:p>
          </p:txBody>
        </p:sp>
      </p:grpSp>
      <p:sp>
        <p:nvSpPr>
          <p:cNvPr id="7" name="Freeform 7"/>
          <p:cNvSpPr/>
          <p:nvPr/>
        </p:nvSpPr>
        <p:spPr>
          <a:xfrm>
            <a:off x="-766950" y="5702105"/>
            <a:ext cx="7324713" cy="10287000"/>
          </a:xfrm>
          <a:custGeom>
            <a:avLst/>
            <a:gdLst/>
            <a:ahLst/>
            <a:cxnLst/>
            <a:rect l="l" t="t" r="r" b="b"/>
            <a:pathLst>
              <a:path w="7324713" h="10287000">
                <a:moveTo>
                  <a:pt x="0" y="0"/>
                </a:moveTo>
                <a:lnTo>
                  <a:pt x="7324714" y="0"/>
                </a:lnTo>
                <a:lnTo>
                  <a:pt x="7324714" y="10287000"/>
                </a:lnTo>
                <a:lnTo>
                  <a:pt x="0" y="10287000"/>
                </a:lnTo>
                <a:lnTo>
                  <a:pt x="0" y="0"/>
                </a:lnTo>
                <a:close/>
              </a:path>
            </a:pathLst>
          </a:custGeom>
          <a:blipFill>
            <a:blip r:embed="rId3"/>
            <a:stretch>
              <a:fillRect l="-98319" r="-92753"/>
            </a:stretch>
          </a:blipFill>
        </p:spPr>
        <p:txBody>
          <a:bodyPr/>
          <a:lstStyle/>
          <a:p>
            <a:endParaRPr lang="en-AU"/>
          </a:p>
        </p:txBody>
      </p:sp>
      <p:grpSp>
        <p:nvGrpSpPr>
          <p:cNvPr id="8" name="Group 8"/>
          <p:cNvGrpSpPr>
            <a:grpSpLocks noChangeAspect="1"/>
          </p:cNvGrpSpPr>
          <p:nvPr/>
        </p:nvGrpSpPr>
        <p:grpSpPr>
          <a:xfrm>
            <a:off x="0" y="0"/>
            <a:ext cx="18288000" cy="72485"/>
            <a:chOff x="0" y="0"/>
            <a:chExt cx="18288000" cy="72492"/>
          </a:xfrm>
        </p:grpSpPr>
        <p:sp>
          <p:nvSpPr>
            <p:cNvPr id="9" name="Freeform 9"/>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10" name="Freeform 10"/>
          <p:cNvSpPr/>
          <p:nvPr/>
        </p:nvSpPr>
        <p:spPr>
          <a:xfrm>
            <a:off x="333914" y="72485"/>
            <a:ext cx="5936787" cy="5936787"/>
          </a:xfrm>
          <a:custGeom>
            <a:avLst/>
            <a:gdLst/>
            <a:ahLst/>
            <a:cxnLst/>
            <a:rect l="l" t="t" r="r" b="b"/>
            <a:pathLst>
              <a:path w="5936787" h="5936787">
                <a:moveTo>
                  <a:pt x="0" y="0"/>
                </a:moveTo>
                <a:lnTo>
                  <a:pt x="5936787" y="0"/>
                </a:lnTo>
                <a:lnTo>
                  <a:pt x="5936787" y="5936787"/>
                </a:lnTo>
                <a:lnTo>
                  <a:pt x="0" y="5936787"/>
                </a:lnTo>
                <a:lnTo>
                  <a:pt x="0" y="0"/>
                </a:lnTo>
                <a:close/>
              </a:path>
            </a:pathLst>
          </a:custGeom>
          <a:blipFill>
            <a:blip r:embed="rId4"/>
            <a:stretch>
              <a:fillRect/>
            </a:stretch>
          </a:blipFill>
        </p:spPr>
        <p:txBody>
          <a:bodyPr/>
          <a:lstStyle/>
          <a:p>
            <a:endParaRPr lang="en-AU"/>
          </a:p>
        </p:txBody>
      </p:sp>
      <p:sp>
        <p:nvSpPr>
          <p:cNvPr id="11" name="Freeform 11"/>
          <p:cNvSpPr/>
          <p:nvPr/>
        </p:nvSpPr>
        <p:spPr>
          <a:xfrm>
            <a:off x="3973466" y="4008912"/>
            <a:ext cx="6799944" cy="6278088"/>
          </a:xfrm>
          <a:custGeom>
            <a:avLst/>
            <a:gdLst/>
            <a:ahLst/>
            <a:cxnLst/>
            <a:rect l="l" t="t" r="r" b="b"/>
            <a:pathLst>
              <a:path w="6799944" h="6278088">
                <a:moveTo>
                  <a:pt x="0" y="0"/>
                </a:moveTo>
                <a:lnTo>
                  <a:pt x="6799944" y="0"/>
                </a:lnTo>
                <a:lnTo>
                  <a:pt x="6799944" y="6278088"/>
                </a:lnTo>
                <a:lnTo>
                  <a:pt x="0" y="6278088"/>
                </a:lnTo>
                <a:lnTo>
                  <a:pt x="0" y="0"/>
                </a:lnTo>
                <a:close/>
              </a:path>
            </a:pathLst>
          </a:custGeom>
          <a:blipFill>
            <a:blip r:embed="rId5">
              <a:extLst>
                <a:ext uri="{96DAC541-7B7A-43D3-8B79-37D633B846F1}">
                  <asvg:svgBlip xmlns:asvg="http://schemas.microsoft.com/office/drawing/2016/SVG/main" r:embed="rId6"/>
                </a:ext>
              </a:extLst>
            </a:blip>
            <a:stretch>
              <a:fillRect b="-2355"/>
            </a:stretch>
          </a:blipFill>
        </p:spPr>
        <p:txBody>
          <a:bodyPr/>
          <a:lstStyle/>
          <a:p>
            <a:endParaRPr lang="en-AU"/>
          </a:p>
        </p:txBody>
      </p:sp>
      <p:sp>
        <p:nvSpPr>
          <p:cNvPr id="12" name="TextBox 12"/>
          <p:cNvSpPr txBox="1"/>
          <p:nvPr/>
        </p:nvSpPr>
        <p:spPr>
          <a:xfrm>
            <a:off x="10560273" y="3509551"/>
            <a:ext cx="6699027" cy="5039841"/>
          </a:xfrm>
          <a:prstGeom prst="rect">
            <a:avLst/>
          </a:prstGeom>
        </p:spPr>
        <p:txBody>
          <a:bodyPr lIns="0" tIns="0" rIns="0" bIns="0" rtlCol="0" anchor="t">
            <a:spAutoFit/>
          </a:bodyPr>
          <a:lstStyle/>
          <a:p>
            <a:pPr algn="ctr">
              <a:lnSpc>
                <a:spcPts val="6720"/>
              </a:lnSpc>
            </a:pPr>
            <a:r>
              <a:rPr lang="en-US" sz="5600" spc="50" dirty="0">
                <a:solidFill>
                  <a:srgbClr val="FFFFFF"/>
                </a:solidFill>
                <a:latin typeface="Century Gothic" panose="020B0502020202020204" pitchFamily="34" charset="0"/>
                <a:ea typeface="Century Gothic Paneuropean"/>
                <a:cs typeface="Century Gothic Paneuropean"/>
                <a:sym typeface="Century Gothic Paneuropean"/>
              </a:rPr>
              <a:t>PRESENTED BY:</a:t>
            </a:r>
          </a:p>
          <a:p>
            <a:pPr algn="ctr">
              <a:lnSpc>
                <a:spcPts val="5400"/>
              </a:lnSpc>
            </a:pPr>
            <a:endParaRPr lang="en-US" sz="5600" spc="50" dirty="0">
              <a:solidFill>
                <a:srgbClr val="FFFFFF"/>
              </a:solidFill>
              <a:latin typeface="Century Gothic Paneuropean"/>
              <a:ea typeface="Century Gothic Paneuropean"/>
              <a:cs typeface="Century Gothic Paneuropean"/>
              <a:sym typeface="Century Gothic Paneuropean"/>
            </a:endParaRPr>
          </a:p>
          <a:p>
            <a:pPr algn="ctr">
              <a:lnSpc>
                <a:spcPts val="5760"/>
              </a:lnSpc>
            </a:pPr>
            <a:r>
              <a:rPr lang="en-US" sz="4800" spc="44" dirty="0">
                <a:solidFill>
                  <a:srgbClr val="FFFFFF"/>
                </a:solidFill>
                <a:latin typeface="Century Gothic" panose="020B0502020202020204" pitchFamily="34" charset="0"/>
                <a:ea typeface="Century Gothic Paneuropean"/>
                <a:cs typeface="Century Gothic Paneuropean"/>
                <a:sym typeface="Century Gothic Paneuropean"/>
              </a:rPr>
              <a:t>REYHANEH SARBAZIHA</a:t>
            </a:r>
          </a:p>
          <a:p>
            <a:pPr algn="ctr">
              <a:lnSpc>
                <a:spcPts val="4800"/>
              </a:lnSpc>
            </a:pPr>
            <a:r>
              <a:rPr lang="en-US" sz="4000" i="1" spc="37" dirty="0">
                <a:solidFill>
                  <a:srgbClr val="FFFFFF"/>
                </a:solidFill>
                <a:latin typeface="Georgia Pro" panose="02040502050405020303" pitchFamily="18" charset="0"/>
                <a:ea typeface="Georgia Pro Italics"/>
                <a:cs typeface="Georgia Pro Italics"/>
                <a:sym typeface="Georgia Pro Italics"/>
              </a:rPr>
              <a:t>Solicitor</a:t>
            </a:r>
          </a:p>
          <a:p>
            <a:pPr algn="ctr">
              <a:lnSpc>
                <a:spcPts val="5999"/>
              </a:lnSpc>
            </a:pPr>
            <a:r>
              <a:rPr lang="en-US" sz="4999" spc="46" dirty="0">
                <a:solidFill>
                  <a:srgbClr val="FFFFFF"/>
                </a:solidFill>
                <a:latin typeface="Century Gothic" panose="020B0502020202020204" pitchFamily="34" charset="0"/>
                <a:ea typeface="Century Gothic Paneuropean"/>
                <a:cs typeface="Century Gothic Paneuropean"/>
                <a:sym typeface="Century Gothic Paneuropean"/>
              </a:rPr>
              <a:t>&amp; </a:t>
            </a:r>
          </a:p>
          <a:p>
            <a:pPr algn="ctr">
              <a:lnSpc>
                <a:spcPts val="5759"/>
              </a:lnSpc>
            </a:pPr>
            <a:r>
              <a:rPr lang="en-US" sz="4800" spc="44" dirty="0">
                <a:solidFill>
                  <a:srgbClr val="FFFFFF"/>
                </a:solidFill>
                <a:latin typeface="Century Gothic" panose="020B0502020202020204" pitchFamily="34" charset="0"/>
                <a:ea typeface="Century Gothic Paneuropean"/>
                <a:cs typeface="Century Gothic Paneuropean"/>
                <a:sym typeface="Century Gothic Paneuropean"/>
              </a:rPr>
              <a:t>DANIELLA DE VONTE</a:t>
            </a:r>
          </a:p>
          <a:p>
            <a:pPr algn="ctr">
              <a:lnSpc>
                <a:spcPts val="4800"/>
              </a:lnSpc>
            </a:pPr>
            <a:r>
              <a:rPr lang="en-US" sz="4000" i="1" spc="37" dirty="0">
                <a:solidFill>
                  <a:srgbClr val="FFFFFF"/>
                </a:solidFill>
                <a:latin typeface="Georgia Pro" panose="02040502050405020303" pitchFamily="18" charset="0"/>
                <a:ea typeface="Georgia Pro Italics"/>
                <a:cs typeface="Georgia Pro Italics"/>
                <a:sym typeface="Georgia Pro Italics"/>
              </a:rPr>
              <a:t>Solicitor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orth Adelaide"/>
          <p:cNvSpPr/>
          <p:nvPr/>
        </p:nvSpPr>
        <p:spPr>
          <a:xfrm>
            <a:off x="-3096" y="7248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5000"/>
            </a:blip>
            <a:stretch>
              <a:fillRect/>
            </a:stretch>
          </a:blipFill>
        </p:spPr>
        <p:txBody>
          <a:bodyPr/>
          <a:lstStyle/>
          <a:p>
            <a:endParaRPr lang="en-AU" dirty="0"/>
          </a:p>
        </p:txBody>
      </p:sp>
      <p:sp>
        <p:nvSpPr>
          <p:cNvPr id="3" name="Freeform 3" descr="Yarrow Place logo"/>
          <p:cNvSpPr/>
          <p:nvPr/>
        </p:nvSpPr>
        <p:spPr>
          <a:xfrm>
            <a:off x="7568834" y="4682455"/>
            <a:ext cx="8229600" cy="2700338"/>
          </a:xfrm>
          <a:custGeom>
            <a:avLst/>
            <a:gdLst/>
            <a:ahLst/>
            <a:cxnLst/>
            <a:rect l="l" t="t" r="r" b="b"/>
            <a:pathLst>
              <a:path w="8229600" h="2700338">
                <a:moveTo>
                  <a:pt x="0" y="0"/>
                </a:moveTo>
                <a:lnTo>
                  <a:pt x="8229600" y="0"/>
                </a:lnTo>
                <a:lnTo>
                  <a:pt x="8229600" y="2700337"/>
                </a:lnTo>
                <a:lnTo>
                  <a:pt x="0" y="2700337"/>
                </a:lnTo>
                <a:lnTo>
                  <a:pt x="0" y="0"/>
                </a:lnTo>
                <a:close/>
              </a:path>
            </a:pathLst>
          </a:custGeom>
          <a:blipFill>
            <a:blip r:embed="rId4"/>
            <a:stretch>
              <a:fillRect/>
            </a:stretch>
          </a:blipFill>
        </p:spPr>
        <p:txBody>
          <a:bodyPr/>
          <a:lstStyle/>
          <a:p>
            <a:endParaRPr lang="en-AU"/>
          </a:p>
        </p:txBody>
      </p:sp>
      <p:sp>
        <p:nvSpPr>
          <p:cNvPr id="4" name="TextBox 4"/>
          <p:cNvSpPr txBox="1"/>
          <p:nvPr/>
        </p:nvSpPr>
        <p:spPr>
          <a:xfrm>
            <a:off x="1028700" y="2530380"/>
            <a:ext cx="16230600" cy="974626"/>
          </a:xfrm>
          <a:prstGeom prst="rect">
            <a:avLst/>
          </a:prstGeom>
        </p:spPr>
        <p:txBody>
          <a:bodyPr lIns="0" tIns="0" rIns="0" bIns="0" rtlCol="0" anchor="t">
            <a:spAutoFit/>
          </a:bodyPr>
          <a:lstStyle/>
          <a:p>
            <a:pPr algn="ctr">
              <a:lnSpc>
                <a:spcPts val="3780"/>
              </a:lnSpc>
            </a:pPr>
            <a:r>
              <a:rPr lang="en-US" sz="3500" dirty="0">
                <a:solidFill>
                  <a:srgbClr val="000000"/>
                </a:solidFill>
                <a:latin typeface="Calibri" panose="020F0502020204030204" pitchFamily="34" charset="0"/>
                <a:ea typeface="Calibri (MS)"/>
                <a:cs typeface="Calibri" panose="020F0502020204030204" pitchFamily="34" charset="0"/>
                <a:sym typeface="Calibri (MS)"/>
              </a:rPr>
              <a:t>In collaboration with a SA Health Network rape and sexual assault service, we provide outreach twice a month, advising and informing sexual assault victim and survivors.</a:t>
            </a:r>
          </a:p>
        </p:txBody>
      </p:sp>
      <p:grpSp>
        <p:nvGrpSpPr>
          <p:cNvPr id="5" name="Group 5"/>
          <p:cNvGrpSpPr>
            <a:grpSpLocks noChangeAspect="1"/>
          </p:cNvGrpSpPr>
          <p:nvPr/>
        </p:nvGrpSpPr>
        <p:grpSpPr>
          <a:xfrm>
            <a:off x="0" y="0"/>
            <a:ext cx="18288000" cy="72485"/>
            <a:chOff x="0" y="0"/>
            <a:chExt cx="18288000" cy="72492"/>
          </a:xfrm>
        </p:grpSpPr>
        <p:sp>
          <p:nvSpPr>
            <p:cNvPr id="6" name="Freeform 6"/>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5"/>
            <a:stretch>
              <a:fillRect/>
            </a:stretch>
          </a:blipFill>
        </p:spPr>
        <p:txBody>
          <a:bodyPr/>
          <a:lstStyle/>
          <a:p>
            <a:endParaRPr lang="en-AU"/>
          </a:p>
        </p:txBody>
      </p:sp>
      <p:sp>
        <p:nvSpPr>
          <p:cNvPr id="8" name="Freeform 8"/>
          <p:cNvSpPr/>
          <p:nvPr/>
        </p:nvSpPr>
        <p:spPr>
          <a:xfrm>
            <a:off x="3481774" y="3989093"/>
            <a:ext cx="4087061" cy="4087061"/>
          </a:xfrm>
          <a:custGeom>
            <a:avLst/>
            <a:gdLst/>
            <a:ahLst/>
            <a:cxnLst/>
            <a:rect l="l" t="t" r="r" b="b"/>
            <a:pathLst>
              <a:path w="4087061" h="4087061">
                <a:moveTo>
                  <a:pt x="0" y="0"/>
                </a:moveTo>
                <a:lnTo>
                  <a:pt x="4087060" y="0"/>
                </a:lnTo>
                <a:lnTo>
                  <a:pt x="4087060" y="4087061"/>
                </a:lnTo>
                <a:lnTo>
                  <a:pt x="0" y="4087061"/>
                </a:lnTo>
                <a:lnTo>
                  <a:pt x="0" y="0"/>
                </a:lnTo>
                <a:close/>
              </a:path>
            </a:pathLst>
          </a:custGeom>
          <a:blipFill>
            <a:blip r:embed="rId5"/>
            <a:stretch>
              <a:fillRect/>
            </a:stretch>
          </a:blipFill>
        </p:spPr>
        <p:txBody>
          <a:bodyPr/>
          <a:lstStyle/>
          <a:p>
            <a:endParaRPr lang="en-AU"/>
          </a:p>
        </p:txBody>
      </p:sp>
      <p:sp>
        <p:nvSpPr>
          <p:cNvPr id="9" name="TextBox 9"/>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539904"/>
            <a:ext cx="11102899" cy="3116238"/>
          </a:xfrm>
          <a:prstGeom prst="rect">
            <a:avLst/>
          </a:prstGeom>
        </p:spPr>
        <p:txBody>
          <a:bodyPr wrap="square" lIns="0" tIns="0" rIns="0" bIns="0" rtlCol="0" anchor="t">
            <a:spAutoFit/>
          </a:bodyPr>
          <a:lstStyle/>
          <a:p>
            <a:pPr algn="l">
              <a:lnSpc>
                <a:spcPts val="2699"/>
              </a:lnSpc>
            </a:pPr>
            <a:r>
              <a:rPr lang="en-US" sz="2499" b="1" dirty="0">
                <a:solidFill>
                  <a:srgbClr val="000000"/>
                </a:solidFill>
                <a:latin typeface="Calibri" panose="020F0502020204030204" pitchFamily="34" charset="0"/>
                <a:ea typeface="Calibri (MS) Bold"/>
                <a:cs typeface="Calibri" panose="020F0502020204030204" pitchFamily="34" charset="0"/>
                <a:sym typeface="Calibri (MS) Bold"/>
              </a:rPr>
              <a:t>Misconceptions</a:t>
            </a:r>
          </a:p>
          <a:p>
            <a:pPr marL="452437" lvl="1" indent="-226219" algn="l">
              <a:lnSpc>
                <a:spcPts val="2699"/>
              </a:lnSpc>
              <a:buFont typeface="Arial"/>
              <a:buChar char="•"/>
            </a:pPr>
            <a:r>
              <a:rPr lang="en-US" sz="2499" dirty="0">
                <a:solidFill>
                  <a:srgbClr val="000000"/>
                </a:solidFill>
                <a:latin typeface="Calibri" panose="020F0502020204030204" pitchFamily="34" charset="0"/>
                <a:ea typeface="Calibri (MS)"/>
                <a:cs typeface="Calibri" panose="020F0502020204030204" pitchFamily="34" charset="0"/>
                <a:sym typeface="Calibri (MS)"/>
              </a:rPr>
              <a:t>It is a misconception to believe that a complainant of sexual violence should be able to remember the experience in a clear, detailed, linear, and uninterrupted sequence without inconsistency or omission. </a:t>
            </a:r>
          </a:p>
          <a:p>
            <a:pPr marL="452437" lvl="1" indent="-226219" algn="l">
              <a:lnSpc>
                <a:spcPts val="2699"/>
              </a:lnSpc>
              <a:buFont typeface="Arial"/>
              <a:buChar char="•"/>
            </a:pPr>
            <a:r>
              <a:rPr lang="en-US" sz="2499" dirty="0">
                <a:solidFill>
                  <a:srgbClr val="000000"/>
                </a:solidFill>
                <a:latin typeface="Calibri" panose="020F0502020204030204" pitchFamily="34" charset="0"/>
                <a:ea typeface="Calibri (MS)"/>
                <a:cs typeface="Calibri" panose="020F0502020204030204" pitchFamily="34" charset="0"/>
                <a:sym typeface="Calibri (MS)"/>
              </a:rPr>
              <a:t>Victim-survivors may recall aspects of the offending gradually over a period of time; it is a misconception to expect that recall should happen all at once at a police station.</a:t>
            </a:r>
          </a:p>
          <a:p>
            <a:pPr marL="452437" lvl="1" indent="-226219" algn="l">
              <a:lnSpc>
                <a:spcPts val="2699"/>
              </a:lnSpc>
              <a:buFont typeface="Arial"/>
              <a:buChar char="•"/>
            </a:pPr>
            <a:r>
              <a:rPr lang="en-US" sz="2499" dirty="0">
                <a:solidFill>
                  <a:srgbClr val="000000"/>
                </a:solidFill>
                <a:latin typeface="Calibri" panose="020F0502020204030204" pitchFamily="34" charset="0"/>
                <a:ea typeface="Calibri (MS)"/>
                <a:cs typeface="Calibri" panose="020F0502020204030204" pitchFamily="34" charset="0"/>
                <a:sym typeface="Calibri (MS)"/>
              </a:rPr>
              <a:t>The ‘common sense’ belief that a complainant of sexual violence will report their experience immediately is a myth.</a:t>
            </a:r>
          </a:p>
        </p:txBody>
      </p:sp>
      <p:sp>
        <p:nvSpPr>
          <p:cNvPr id="4" name="TextBox 4"/>
          <p:cNvSpPr txBox="1"/>
          <p:nvPr/>
        </p:nvSpPr>
        <p:spPr>
          <a:xfrm>
            <a:off x="7968956" y="8953500"/>
            <a:ext cx="9290344"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panose="020F0502020204030204" pitchFamily="34" charset="0"/>
                <a:ea typeface="Calibri (MS) Italics"/>
                <a:cs typeface="Calibri" panose="020F0502020204030204" pitchFamily="34" charset="0"/>
                <a:sym typeface="Calibri (MS) Italics"/>
              </a:rPr>
              <a:t>Australian Law Reform Commission, Justice Responses to Sexual Violence: Issues Paper (2024)</a:t>
            </a:r>
          </a:p>
        </p:txBody>
      </p:sp>
      <p:grpSp>
        <p:nvGrpSpPr>
          <p:cNvPr id="5" name="Group 5"/>
          <p:cNvGrpSpPr>
            <a:grpSpLocks noChangeAspect="1"/>
          </p:cNvGrpSpPr>
          <p:nvPr/>
        </p:nvGrpSpPr>
        <p:grpSpPr>
          <a:xfrm>
            <a:off x="0" y="0"/>
            <a:ext cx="18288000" cy="72485"/>
            <a:chOff x="0" y="0"/>
            <a:chExt cx="18288000" cy="72492"/>
          </a:xfrm>
        </p:grpSpPr>
        <p:sp>
          <p:nvSpPr>
            <p:cNvPr id="6" name="Freeform 6"/>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8" name="Freeform 8"/>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9" name="TextBox 9"/>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10" name="TextBox 10"/>
          <p:cNvSpPr txBox="1"/>
          <p:nvPr/>
        </p:nvSpPr>
        <p:spPr>
          <a:xfrm>
            <a:off x="1028700" y="1627409"/>
            <a:ext cx="10307386"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Common myths and misconceptions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Myths and misconceptions Stock Photos ..."/>
          <p:cNvSpPr/>
          <p:nvPr/>
        </p:nvSpPr>
        <p:spPr>
          <a:xfrm>
            <a:off x="13036423" y="7158310"/>
            <a:ext cx="4701584" cy="3128690"/>
          </a:xfrm>
          <a:custGeom>
            <a:avLst/>
            <a:gdLst/>
            <a:ahLst/>
            <a:cxnLst/>
            <a:rect l="l" t="t" r="r" b="b"/>
            <a:pathLst>
              <a:path w="4701584" h="3128690">
                <a:moveTo>
                  <a:pt x="0" y="0"/>
                </a:moveTo>
                <a:lnTo>
                  <a:pt x="4701585" y="0"/>
                </a:lnTo>
                <a:lnTo>
                  <a:pt x="4701585" y="3128690"/>
                </a:lnTo>
                <a:lnTo>
                  <a:pt x="0" y="3128690"/>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6270701" y="2539905"/>
            <a:ext cx="10988599" cy="2423740"/>
          </a:xfrm>
          <a:prstGeom prst="rect">
            <a:avLst/>
          </a:prstGeom>
        </p:spPr>
        <p:txBody>
          <a:bodyPr lIns="0" tIns="0" rIns="0" bIns="0" rtlCol="0" anchor="t">
            <a:spAutoFit/>
          </a:bodyPr>
          <a:lstStyle/>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The Victorian </a:t>
            </a:r>
            <a:r>
              <a:rPr lang="en-US" sz="2499" i="1" dirty="0">
                <a:solidFill>
                  <a:srgbClr val="000000"/>
                </a:solidFill>
                <a:latin typeface="Calibri" panose="020F0502020204030204" pitchFamily="34" charset="0"/>
                <a:ea typeface="Calibri (MS) Italics"/>
                <a:cs typeface="Calibri" panose="020F0502020204030204" pitchFamily="34" charset="0"/>
                <a:sym typeface="Calibri (MS) Italics"/>
              </a:rPr>
              <a:t>Jury Directions Act 2015</a:t>
            </a:r>
            <a:r>
              <a:rPr lang="en-US" sz="2499" dirty="0">
                <a:solidFill>
                  <a:srgbClr val="000000"/>
                </a:solidFill>
                <a:latin typeface="Calibri" panose="020F0502020204030204" pitchFamily="34" charset="0"/>
                <a:ea typeface="Calibri (MS)"/>
                <a:cs typeface="Calibri" panose="020F0502020204030204" pitchFamily="34" charset="0"/>
                <a:sym typeface="Calibri (MS)"/>
              </a:rPr>
              <a:t>, as amended by the </a:t>
            </a:r>
            <a:r>
              <a:rPr lang="en-US" sz="2499" i="1" dirty="0">
                <a:solidFill>
                  <a:srgbClr val="000000"/>
                </a:solidFill>
                <a:latin typeface="Calibri" panose="020F0502020204030204" pitchFamily="34" charset="0"/>
                <a:ea typeface="Calibri (MS) Italics"/>
                <a:cs typeface="Calibri" panose="020F0502020204030204" pitchFamily="34" charset="0"/>
                <a:sym typeface="Calibri (MS) Italics"/>
              </a:rPr>
              <a:t>Justice Legislation Amendment (Sexual Offences and Other Matters) Act 2022</a:t>
            </a:r>
            <a:r>
              <a:rPr lang="en-US" sz="2499" dirty="0">
                <a:solidFill>
                  <a:srgbClr val="000000"/>
                </a:solidFill>
                <a:latin typeface="Calibri" panose="020F0502020204030204" pitchFamily="34" charset="0"/>
                <a:ea typeface="Calibri (MS)"/>
                <a:cs typeface="Calibri" panose="020F0502020204030204" pitchFamily="34" charset="0"/>
                <a:sym typeface="Calibri (MS)"/>
              </a:rPr>
              <a:t>, includes the following directions about sexual offences that are not captured under section 34N of South Australia’s Evidence Act: </a:t>
            </a:r>
          </a:p>
          <a:p>
            <a:pPr lvl="1">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A direction to address misconceptions about counterintuitive </a:t>
            </a:r>
            <a:r>
              <a:rPr lang="en-US" sz="2499" dirty="0" err="1">
                <a:solidFill>
                  <a:srgbClr val="000000"/>
                </a:solidFill>
                <a:latin typeface="Calibri" panose="020F0502020204030204" pitchFamily="34" charset="0"/>
                <a:ea typeface="Calibri (MS)"/>
                <a:cs typeface="Calibri" panose="020F0502020204030204" pitchFamily="34" charset="0"/>
                <a:sym typeface="Calibri (MS)"/>
              </a:rPr>
              <a:t>behaviours</a:t>
            </a:r>
            <a:r>
              <a:rPr lang="en-US" sz="2499" dirty="0">
                <a:solidFill>
                  <a:srgbClr val="000000"/>
                </a:solidFill>
                <a:latin typeface="Calibri" panose="020F0502020204030204" pitchFamily="34" charset="0"/>
                <a:ea typeface="Calibri (MS)"/>
                <a:cs typeface="Calibri" panose="020F0502020204030204" pitchFamily="34" charset="0"/>
                <a:sym typeface="Calibri (MS)"/>
              </a:rPr>
              <a:t>, such as maintaining a relationship or communication with the perpetrator after non-consensual activity. </a:t>
            </a:r>
          </a:p>
        </p:txBody>
      </p:sp>
      <p:grpSp>
        <p:nvGrpSpPr>
          <p:cNvPr id="4" name="Group 4"/>
          <p:cNvGrpSpPr>
            <a:grpSpLocks noChangeAspect="1"/>
          </p:cNvGrpSpPr>
          <p:nvPr/>
        </p:nvGrpSpPr>
        <p:grpSpPr>
          <a:xfrm>
            <a:off x="0" y="0"/>
            <a:ext cx="18288000" cy="72485"/>
            <a:chOff x="0" y="0"/>
            <a:chExt cx="18288000" cy="72492"/>
          </a:xfrm>
        </p:grpSpPr>
        <p:sp>
          <p:nvSpPr>
            <p:cNvPr id="5" name="Freeform 5"/>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6" name="Freeform 6"/>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4"/>
            <a:stretch>
              <a:fillRect/>
            </a:stretch>
          </a:blipFill>
        </p:spPr>
        <p:txBody>
          <a:bodyPr/>
          <a:lstStyle/>
          <a:p>
            <a:endParaRPr lang="en-AU"/>
          </a:p>
        </p:txBody>
      </p:sp>
      <p:sp>
        <p:nvSpPr>
          <p:cNvPr id="7" name="Freeform 7"/>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8" name="TextBox 8"/>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9" name="TextBox 9"/>
          <p:cNvSpPr txBox="1"/>
          <p:nvPr/>
        </p:nvSpPr>
        <p:spPr>
          <a:xfrm>
            <a:off x="1028700" y="1627409"/>
            <a:ext cx="10307386"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Common myths and misconceptions</a:t>
            </a:r>
          </a:p>
        </p:txBody>
      </p:sp>
      <p:sp>
        <p:nvSpPr>
          <p:cNvPr id="10" name="TextBox 10"/>
          <p:cNvSpPr txBox="1"/>
          <p:nvPr/>
        </p:nvSpPr>
        <p:spPr>
          <a:xfrm>
            <a:off x="5616534" y="6982437"/>
            <a:ext cx="11642766"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panose="020F0502020204030204" pitchFamily="34" charset="0"/>
                <a:ea typeface="Calibri (MS) Italics"/>
                <a:cs typeface="Calibri" panose="020F0502020204030204" pitchFamily="34" charset="0"/>
                <a:sym typeface="Calibri (MS) Italics"/>
              </a:rPr>
              <a:t>Attorney-General’s Department - Review of sexual consent laws in South Australia - Discussion paper (2022)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04379" y="3509551"/>
            <a:ext cx="4436739" cy="5748749"/>
            <a:chOff x="0" y="0"/>
            <a:chExt cx="5915653" cy="7664998"/>
          </a:xfrm>
        </p:grpSpPr>
        <p:sp>
          <p:nvSpPr>
            <p:cNvPr id="3" name="Freeform 3"/>
            <p:cNvSpPr/>
            <p:nvPr/>
          </p:nvSpPr>
          <p:spPr>
            <a:xfrm>
              <a:off x="11213" y="24153"/>
              <a:ext cx="5893235" cy="7616736"/>
            </a:xfrm>
            <a:custGeom>
              <a:avLst/>
              <a:gdLst/>
              <a:ahLst/>
              <a:cxnLst/>
              <a:rect l="l" t="t" r="r" b="b"/>
              <a:pathLst>
                <a:path w="5893235" h="7616736">
                  <a:moveTo>
                    <a:pt x="0" y="0"/>
                  </a:moveTo>
                  <a:lnTo>
                    <a:pt x="5893235" y="0"/>
                  </a:lnTo>
                  <a:lnTo>
                    <a:pt x="5893235" y="7616736"/>
                  </a:lnTo>
                  <a:lnTo>
                    <a:pt x="0" y="7616736"/>
                  </a:lnTo>
                  <a:close/>
                </a:path>
              </a:pathLst>
            </a:custGeom>
            <a:gradFill rotWithShape="1">
              <a:gsLst>
                <a:gs pos="0">
                  <a:srgbClr val="FFFFFF">
                    <a:alpha val="100000"/>
                  </a:srgbClr>
                </a:gs>
                <a:gs pos="19000">
                  <a:srgbClr val="FFFFFF">
                    <a:alpha val="77000"/>
                  </a:srgbClr>
                </a:gs>
                <a:gs pos="35000">
                  <a:srgbClr val="FFFFFF">
                    <a:alpha val="38000"/>
                  </a:srgbClr>
                </a:gs>
                <a:gs pos="48000">
                  <a:srgbClr val="FFFFFF">
                    <a:alpha val="0"/>
                  </a:srgbClr>
                </a:gs>
                <a:gs pos="100000">
                  <a:srgbClr val="FFFFFF">
                    <a:alpha val="100000"/>
                  </a:srgbClr>
                </a:gs>
              </a:gsLst>
              <a:lin ang="10800000"/>
            </a:gradFill>
          </p:spPr>
          <p:txBody>
            <a:bodyPr/>
            <a:lstStyle/>
            <a:p>
              <a:endParaRPr lang="en-AU"/>
            </a:p>
          </p:txBody>
        </p:sp>
        <p:sp>
          <p:nvSpPr>
            <p:cNvPr id="4" name="Freeform 4"/>
            <p:cNvSpPr/>
            <p:nvPr/>
          </p:nvSpPr>
          <p:spPr>
            <a:xfrm>
              <a:off x="0" y="0"/>
              <a:ext cx="5915666" cy="7665033"/>
            </a:xfrm>
            <a:custGeom>
              <a:avLst/>
              <a:gdLst/>
              <a:ahLst/>
              <a:cxnLst/>
              <a:rect l="l" t="t" r="r" b="b"/>
              <a:pathLst>
                <a:path w="5915666" h="7665033">
                  <a:moveTo>
                    <a:pt x="11213" y="0"/>
                  </a:moveTo>
                  <a:lnTo>
                    <a:pt x="5904448" y="0"/>
                  </a:lnTo>
                  <a:cubicBezTo>
                    <a:pt x="5910653" y="0"/>
                    <a:pt x="5915666" y="10788"/>
                    <a:pt x="5915666" y="24153"/>
                  </a:cubicBezTo>
                  <a:lnTo>
                    <a:pt x="5915666" y="7640889"/>
                  </a:lnTo>
                  <a:cubicBezTo>
                    <a:pt x="5915666" y="7654254"/>
                    <a:pt x="5910653" y="7665033"/>
                    <a:pt x="5904448" y="7665033"/>
                  </a:cubicBezTo>
                  <a:lnTo>
                    <a:pt x="11213" y="7665033"/>
                  </a:lnTo>
                  <a:cubicBezTo>
                    <a:pt x="5008" y="7665033"/>
                    <a:pt x="0" y="7654254"/>
                    <a:pt x="0" y="7640889"/>
                  </a:cubicBezTo>
                  <a:lnTo>
                    <a:pt x="0" y="24153"/>
                  </a:lnTo>
                  <a:cubicBezTo>
                    <a:pt x="0" y="10788"/>
                    <a:pt x="5008" y="0"/>
                    <a:pt x="11213" y="0"/>
                  </a:cubicBezTo>
                  <a:moveTo>
                    <a:pt x="11213" y="48306"/>
                  </a:moveTo>
                  <a:lnTo>
                    <a:pt x="11213" y="24153"/>
                  </a:lnTo>
                  <a:lnTo>
                    <a:pt x="22425" y="24153"/>
                  </a:lnTo>
                  <a:lnTo>
                    <a:pt x="22425" y="7640889"/>
                  </a:lnTo>
                  <a:lnTo>
                    <a:pt x="11213" y="7640889"/>
                  </a:lnTo>
                  <a:lnTo>
                    <a:pt x="11213" y="7616737"/>
                  </a:lnTo>
                  <a:lnTo>
                    <a:pt x="5904448" y="7616737"/>
                  </a:lnTo>
                  <a:lnTo>
                    <a:pt x="5904448" y="7640889"/>
                  </a:lnTo>
                  <a:lnTo>
                    <a:pt x="5893235" y="7640889"/>
                  </a:lnTo>
                  <a:lnTo>
                    <a:pt x="5893235" y="24153"/>
                  </a:lnTo>
                  <a:lnTo>
                    <a:pt x="5904448" y="24153"/>
                  </a:lnTo>
                  <a:lnTo>
                    <a:pt x="5904448" y="48306"/>
                  </a:lnTo>
                  <a:lnTo>
                    <a:pt x="11213" y="48306"/>
                  </a:lnTo>
                  <a:close/>
                </a:path>
              </a:pathLst>
            </a:custGeom>
            <a:solidFill>
              <a:srgbClr val="752D67"/>
            </a:solidFill>
          </p:spPr>
          <p:txBody>
            <a:bodyPr/>
            <a:lstStyle/>
            <a:p>
              <a:endParaRPr lang="en-AU"/>
            </a:p>
          </p:txBody>
        </p:sp>
      </p:grpSp>
      <p:sp>
        <p:nvSpPr>
          <p:cNvPr id="5" name="TextBox 5"/>
          <p:cNvSpPr txBox="1"/>
          <p:nvPr/>
        </p:nvSpPr>
        <p:spPr>
          <a:xfrm>
            <a:off x="7407970" y="5178061"/>
            <a:ext cx="4029558" cy="3770263"/>
          </a:xfrm>
          <a:prstGeom prst="rect">
            <a:avLst/>
          </a:prstGeom>
        </p:spPr>
        <p:txBody>
          <a:bodyPr lIns="0" tIns="0" rIns="0" bIns="0" rtlCol="0" anchor="t">
            <a:spAutoFit/>
          </a:bodyPr>
          <a:lstStyle/>
          <a:p>
            <a:pPr algn="ctr">
              <a:lnSpc>
                <a:spcPts val="4859"/>
              </a:lnSpc>
            </a:pPr>
            <a:r>
              <a:rPr lang="en-US" sz="4499" b="1" spc="40" dirty="0">
                <a:solidFill>
                  <a:srgbClr val="752D67"/>
                </a:solidFill>
                <a:latin typeface="Century Gothic" panose="020B0502020202020204" pitchFamily="34" charset="0"/>
                <a:ea typeface="Century Gothic Paneuropean Bold"/>
                <a:cs typeface="Century Gothic Paneuropean Bold"/>
                <a:sym typeface="Century Gothic Paneuropean Bold"/>
              </a:rPr>
              <a:t>IDENTIFYING THE </a:t>
            </a:r>
          </a:p>
          <a:p>
            <a:pPr algn="ctr">
              <a:lnSpc>
                <a:spcPts val="4859"/>
              </a:lnSpc>
            </a:pPr>
            <a:r>
              <a:rPr lang="en-US" sz="4499" b="1" spc="42" dirty="0">
                <a:solidFill>
                  <a:srgbClr val="752D67"/>
                </a:solidFill>
                <a:latin typeface="Century Gothic" panose="020B0502020202020204" pitchFamily="34" charset="0"/>
                <a:ea typeface="Century Gothic Paneuropean Bold"/>
                <a:cs typeface="Century Gothic Paneuropean Bold"/>
                <a:sym typeface="Century Gothic Paneuropean Bold"/>
              </a:rPr>
              <a:t>PRIMARY AGGRESSOR/MISIDENTIFIED VICTIMS</a:t>
            </a:r>
          </a:p>
        </p:txBody>
      </p:sp>
      <p:grpSp>
        <p:nvGrpSpPr>
          <p:cNvPr id="6" name="Group 6"/>
          <p:cNvGrpSpPr/>
          <p:nvPr/>
        </p:nvGrpSpPr>
        <p:grpSpPr>
          <a:xfrm>
            <a:off x="11641118" y="3509551"/>
            <a:ext cx="4505416" cy="5748749"/>
            <a:chOff x="0" y="0"/>
            <a:chExt cx="5915653" cy="7548160"/>
          </a:xfrm>
        </p:grpSpPr>
        <p:sp>
          <p:nvSpPr>
            <p:cNvPr id="7" name="Freeform 7"/>
            <p:cNvSpPr/>
            <p:nvPr/>
          </p:nvSpPr>
          <p:spPr>
            <a:xfrm>
              <a:off x="11213" y="23785"/>
              <a:ext cx="5893235" cy="7500633"/>
            </a:xfrm>
            <a:custGeom>
              <a:avLst/>
              <a:gdLst/>
              <a:ahLst/>
              <a:cxnLst/>
              <a:rect l="l" t="t" r="r" b="b"/>
              <a:pathLst>
                <a:path w="5893235" h="7500633">
                  <a:moveTo>
                    <a:pt x="0" y="0"/>
                  </a:moveTo>
                  <a:lnTo>
                    <a:pt x="5893235" y="0"/>
                  </a:lnTo>
                  <a:lnTo>
                    <a:pt x="5893235" y="7500633"/>
                  </a:lnTo>
                  <a:lnTo>
                    <a:pt x="0" y="7500633"/>
                  </a:lnTo>
                  <a:close/>
                </a:path>
              </a:pathLst>
            </a:custGeom>
            <a:solidFill>
              <a:srgbClr val="6A1466"/>
            </a:solidFill>
          </p:spPr>
          <p:txBody>
            <a:bodyPr/>
            <a:lstStyle/>
            <a:p>
              <a:endParaRPr lang="en-AU"/>
            </a:p>
          </p:txBody>
        </p:sp>
        <p:sp>
          <p:nvSpPr>
            <p:cNvPr id="8" name="Freeform 8"/>
            <p:cNvSpPr/>
            <p:nvPr/>
          </p:nvSpPr>
          <p:spPr>
            <a:xfrm>
              <a:off x="0" y="0"/>
              <a:ext cx="5915666" cy="7548195"/>
            </a:xfrm>
            <a:custGeom>
              <a:avLst/>
              <a:gdLst/>
              <a:ahLst/>
              <a:cxnLst/>
              <a:rect l="l" t="t" r="r" b="b"/>
              <a:pathLst>
                <a:path w="5915666" h="7548195">
                  <a:moveTo>
                    <a:pt x="11213" y="0"/>
                  </a:moveTo>
                  <a:lnTo>
                    <a:pt x="5904448" y="0"/>
                  </a:lnTo>
                  <a:cubicBezTo>
                    <a:pt x="5910653" y="0"/>
                    <a:pt x="5915666" y="10624"/>
                    <a:pt x="5915666" y="23785"/>
                  </a:cubicBezTo>
                  <a:lnTo>
                    <a:pt x="5915666" y="7524418"/>
                  </a:lnTo>
                  <a:cubicBezTo>
                    <a:pt x="5915666" y="7537579"/>
                    <a:pt x="5910653" y="7548195"/>
                    <a:pt x="5904448" y="7548195"/>
                  </a:cubicBezTo>
                  <a:lnTo>
                    <a:pt x="11213" y="7548195"/>
                  </a:lnTo>
                  <a:cubicBezTo>
                    <a:pt x="5008" y="7548195"/>
                    <a:pt x="0" y="7537579"/>
                    <a:pt x="0" y="7524418"/>
                  </a:cubicBezTo>
                  <a:lnTo>
                    <a:pt x="0" y="23785"/>
                  </a:lnTo>
                  <a:cubicBezTo>
                    <a:pt x="0" y="10624"/>
                    <a:pt x="5008" y="0"/>
                    <a:pt x="11213" y="0"/>
                  </a:cubicBezTo>
                  <a:moveTo>
                    <a:pt x="11213" y="47570"/>
                  </a:moveTo>
                  <a:lnTo>
                    <a:pt x="11213" y="23785"/>
                  </a:lnTo>
                  <a:lnTo>
                    <a:pt x="22425" y="23785"/>
                  </a:lnTo>
                  <a:lnTo>
                    <a:pt x="22425" y="7524418"/>
                  </a:lnTo>
                  <a:lnTo>
                    <a:pt x="11213" y="7524418"/>
                  </a:lnTo>
                  <a:lnTo>
                    <a:pt x="11213" y="7500634"/>
                  </a:lnTo>
                  <a:lnTo>
                    <a:pt x="5904448" y="7500634"/>
                  </a:lnTo>
                  <a:lnTo>
                    <a:pt x="5904448" y="7524418"/>
                  </a:lnTo>
                  <a:lnTo>
                    <a:pt x="5893235" y="7524418"/>
                  </a:lnTo>
                  <a:lnTo>
                    <a:pt x="5893235" y="23785"/>
                  </a:lnTo>
                  <a:lnTo>
                    <a:pt x="5904448" y="23785"/>
                  </a:lnTo>
                  <a:lnTo>
                    <a:pt x="5904448" y="47570"/>
                  </a:lnTo>
                  <a:lnTo>
                    <a:pt x="11213" y="47570"/>
                  </a:lnTo>
                  <a:close/>
                </a:path>
              </a:pathLst>
            </a:custGeom>
            <a:solidFill>
              <a:srgbClr val="752D67"/>
            </a:solidFill>
          </p:spPr>
          <p:txBody>
            <a:bodyPr/>
            <a:lstStyle/>
            <a:p>
              <a:endParaRPr lang="en-AU"/>
            </a:p>
          </p:txBody>
        </p:sp>
      </p:grpSp>
      <p:sp>
        <p:nvSpPr>
          <p:cNvPr id="9" name="TextBox 9"/>
          <p:cNvSpPr txBox="1"/>
          <p:nvPr/>
        </p:nvSpPr>
        <p:spPr>
          <a:xfrm>
            <a:off x="12829398" y="5482861"/>
            <a:ext cx="2128856" cy="1885131"/>
          </a:xfrm>
          <a:prstGeom prst="rect">
            <a:avLst/>
          </a:prstGeom>
        </p:spPr>
        <p:txBody>
          <a:bodyPr lIns="0" tIns="0" rIns="0" bIns="0" rtlCol="0" anchor="t">
            <a:spAutoFit/>
          </a:bodyPr>
          <a:lstStyle/>
          <a:p>
            <a:pPr algn="ctr">
              <a:lnSpc>
                <a:spcPts val="4859"/>
              </a:lnSpc>
            </a:pPr>
            <a:r>
              <a:rPr lang="en-US" sz="4499" b="1" spc="42" dirty="0">
                <a:solidFill>
                  <a:srgbClr val="FFFFFF"/>
                </a:solidFill>
                <a:latin typeface="Century Gothic" panose="020B0502020202020204" pitchFamily="34" charset="0"/>
                <a:ea typeface="Century Gothic Paneuropean Bold"/>
                <a:cs typeface="Century Gothic Paneuropean Bold"/>
                <a:sym typeface="Century Gothic Paneuropean Bold"/>
              </a:rPr>
              <a:t>FAMILY LAW ACT</a:t>
            </a:r>
          </a:p>
        </p:txBody>
      </p:sp>
      <p:grpSp>
        <p:nvGrpSpPr>
          <p:cNvPr id="10" name="Group 10"/>
          <p:cNvGrpSpPr>
            <a:grpSpLocks noChangeAspect="1"/>
          </p:cNvGrpSpPr>
          <p:nvPr/>
        </p:nvGrpSpPr>
        <p:grpSpPr>
          <a:xfrm>
            <a:off x="0" y="0"/>
            <a:ext cx="18288000" cy="72485"/>
            <a:chOff x="0" y="0"/>
            <a:chExt cx="18288000" cy="72492"/>
          </a:xfrm>
        </p:grpSpPr>
        <p:sp>
          <p:nvSpPr>
            <p:cNvPr id="11" name="Freeform 11"/>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12" name="Freeform 12"/>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13" name="Freeform 13"/>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4" name="TextBox 14"/>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 y="0"/>
            <a:ext cx="18287542" cy="10287000"/>
            <a:chOff x="0" y="0"/>
            <a:chExt cx="24383390" cy="13716000"/>
          </a:xfrm>
        </p:grpSpPr>
        <p:sp>
          <p:nvSpPr>
            <p:cNvPr id="3" name="Freeform 3"/>
            <p:cNvSpPr/>
            <p:nvPr/>
          </p:nvSpPr>
          <p:spPr>
            <a:xfrm>
              <a:off x="0" y="0"/>
              <a:ext cx="24383364" cy="13716000"/>
            </a:xfrm>
            <a:custGeom>
              <a:avLst/>
              <a:gdLst/>
              <a:ahLst/>
              <a:cxnLst/>
              <a:rect l="l" t="t" r="r" b="b"/>
              <a:pathLst>
                <a:path w="24383364" h="13716000">
                  <a:moveTo>
                    <a:pt x="0" y="0"/>
                  </a:moveTo>
                  <a:lnTo>
                    <a:pt x="24383364" y="0"/>
                  </a:lnTo>
                  <a:lnTo>
                    <a:pt x="24383364" y="13716000"/>
                  </a:lnTo>
                  <a:lnTo>
                    <a:pt x="0" y="13716000"/>
                  </a:lnTo>
                  <a:close/>
                </a:path>
              </a:pathLst>
            </a:custGeom>
            <a:solidFill>
              <a:srgbClr val="FFFFFF"/>
            </a:solidFill>
          </p:spPr>
          <p:txBody>
            <a:bodyPr/>
            <a:lstStyle/>
            <a:p>
              <a:endParaRPr lang="en-AU"/>
            </a:p>
          </p:txBody>
        </p:sp>
      </p:grpSp>
      <p:sp>
        <p:nvSpPr>
          <p:cNvPr id="4" name="Freeform 4" descr="Fingerprint"/>
          <p:cNvSpPr/>
          <p:nvPr/>
        </p:nvSpPr>
        <p:spPr>
          <a:xfrm>
            <a:off x="13994203" y="6228231"/>
            <a:ext cx="3608463" cy="3608463"/>
          </a:xfrm>
          <a:custGeom>
            <a:avLst/>
            <a:gdLst/>
            <a:ahLst/>
            <a:cxnLst/>
            <a:rect l="l" t="t" r="r" b="b"/>
            <a:pathLst>
              <a:path w="3608463" h="3608463">
                <a:moveTo>
                  <a:pt x="0" y="0"/>
                </a:moveTo>
                <a:lnTo>
                  <a:pt x="3608463" y="0"/>
                </a:lnTo>
                <a:lnTo>
                  <a:pt x="3608463" y="3608463"/>
                </a:lnTo>
                <a:lnTo>
                  <a:pt x="0" y="3608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5" name="TextBox 5"/>
          <p:cNvSpPr txBox="1"/>
          <p:nvPr/>
        </p:nvSpPr>
        <p:spPr>
          <a:xfrm>
            <a:off x="6270701" y="2558955"/>
            <a:ext cx="10988599" cy="3462486"/>
          </a:xfrm>
          <a:prstGeom prst="rect">
            <a:avLst/>
          </a:prstGeom>
        </p:spPr>
        <p:txBody>
          <a:bodyPr lIns="0" tIns="0" rIns="0" bIns="0" rtlCol="0" anchor="t">
            <a:spAutoFit/>
          </a:bodyPr>
          <a:lstStyle/>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Many free legal service </a:t>
            </a:r>
            <a:r>
              <a:rPr lang="en-US" sz="2499" dirty="0" err="1">
                <a:solidFill>
                  <a:srgbClr val="000000"/>
                </a:solidFill>
                <a:latin typeface="Calibri" panose="020F0502020204030204" pitchFamily="34" charset="0"/>
                <a:ea typeface="Calibri (MS)"/>
                <a:cs typeface="Calibri" panose="020F0502020204030204" pitchFamily="34" charset="0"/>
                <a:sym typeface="Calibri (MS)"/>
              </a:rPr>
              <a:t>organisations</a:t>
            </a:r>
            <a:r>
              <a:rPr lang="en-US" sz="2499" dirty="0">
                <a:solidFill>
                  <a:srgbClr val="000000"/>
                </a:solidFill>
                <a:latin typeface="Calibri" panose="020F0502020204030204" pitchFamily="34" charset="0"/>
                <a:ea typeface="Calibri (MS)"/>
                <a:cs typeface="Calibri" panose="020F0502020204030204" pitchFamily="34" charset="0"/>
                <a:sym typeface="Calibri (MS)"/>
              </a:rPr>
              <a:t> (e.g. LSC, ALRM) do not offer assistance with Intervention Order </a:t>
            </a:r>
            <a:r>
              <a:rPr lang="en-US" sz="2499" dirty="0" err="1">
                <a:solidFill>
                  <a:srgbClr val="000000"/>
                </a:solidFill>
                <a:latin typeface="Calibri" panose="020F0502020204030204" pitchFamily="34" charset="0"/>
                <a:ea typeface="Calibri (MS)"/>
                <a:cs typeface="Calibri" panose="020F0502020204030204" pitchFamily="34" charset="0"/>
                <a:sym typeface="Calibri (MS)"/>
              </a:rPr>
              <a:t>defence</a:t>
            </a:r>
            <a:r>
              <a:rPr lang="en-US" sz="2499" dirty="0">
                <a:solidFill>
                  <a:srgbClr val="000000"/>
                </a:solidFill>
                <a:latin typeface="Calibri" panose="020F0502020204030204" pitchFamily="34" charset="0"/>
                <a:ea typeface="Calibri (MS)"/>
                <a:cs typeface="Calibri" panose="020F0502020204030204" pitchFamily="34" charset="0"/>
                <a:sym typeface="Calibri (MS)"/>
              </a:rPr>
              <a:t>. There is a barrier to justice especially when the Respondent/Defendant is not the primary aggressor. </a:t>
            </a:r>
          </a:p>
          <a:p>
            <a:pPr>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Correctly identifying the primary aggressor is essential for ensuring the protection of survivors and holding perpetrators accountable for family violence.</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Women’s Legal Service (SA) found that 76 per cent of their clients had been misidentified as respondents on police and private applications for intervention orders.</a:t>
            </a:r>
          </a:p>
        </p:txBody>
      </p:sp>
      <p:grpSp>
        <p:nvGrpSpPr>
          <p:cNvPr id="6" name="Group 6"/>
          <p:cNvGrpSpPr>
            <a:grpSpLocks noChangeAspect="1"/>
          </p:cNvGrpSpPr>
          <p:nvPr/>
        </p:nvGrpSpPr>
        <p:grpSpPr>
          <a:xfrm>
            <a:off x="0" y="0"/>
            <a:ext cx="18288000" cy="72485"/>
            <a:chOff x="0" y="0"/>
            <a:chExt cx="18288000" cy="72492"/>
          </a:xfrm>
        </p:grpSpPr>
        <p:sp>
          <p:nvSpPr>
            <p:cNvPr id="7" name="Freeform 7"/>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8" name="Freeform 8"/>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5"/>
            <a:stretch>
              <a:fillRect/>
            </a:stretch>
          </a:blipFill>
        </p:spPr>
        <p:txBody>
          <a:bodyPr/>
          <a:lstStyle/>
          <a:p>
            <a:endParaRPr lang="en-AU"/>
          </a:p>
        </p:txBody>
      </p:sp>
      <p:sp>
        <p:nvSpPr>
          <p:cNvPr id="9" name="Freeform 9"/>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10" name="TextBox 10"/>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11" name="TextBox 11"/>
          <p:cNvSpPr txBox="1"/>
          <p:nvPr/>
        </p:nvSpPr>
        <p:spPr>
          <a:xfrm>
            <a:off x="1028700" y="1627409"/>
            <a:ext cx="10307386"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Intervention Orders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482755"/>
            <a:ext cx="10988599" cy="2444195"/>
          </a:xfrm>
          <a:prstGeom prst="rect">
            <a:avLst/>
          </a:prstGeom>
        </p:spPr>
        <p:txBody>
          <a:bodyPr lIns="0" tIns="0" rIns="0" bIns="0" rtlCol="0" anchor="t">
            <a:spAutoFit/>
          </a:bodyPr>
          <a:lstStyle/>
          <a:p>
            <a:pPr algn="l">
              <a:lnSpc>
                <a:spcPts val="320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Indicators for identifying the primary aggressor:</a:t>
            </a:r>
          </a:p>
          <a:p>
            <a:pPr marL="539749" lvl="1" indent="-269875" algn="l">
              <a:lnSpc>
                <a:spcPts val="3209"/>
              </a:lnSpc>
              <a:buFont typeface="Arial"/>
              <a:buChar char="•"/>
            </a:pPr>
            <a:r>
              <a:rPr lang="en-US" sz="2499" spc="23" dirty="0">
                <a:solidFill>
                  <a:srgbClr val="000000"/>
                </a:solidFill>
                <a:latin typeface="Calibri" panose="020F0502020204030204" pitchFamily="34" charset="0"/>
                <a:ea typeface="Calibri (MS)"/>
                <a:cs typeface="Calibri" panose="020F0502020204030204" pitchFamily="34" charset="0"/>
                <a:sym typeface="Calibri (MS)"/>
              </a:rPr>
              <a:t>The injuries of the parties </a:t>
            </a:r>
          </a:p>
          <a:p>
            <a:pPr marL="539749" lvl="1" indent="-269875" algn="l">
              <a:lnSpc>
                <a:spcPts val="3209"/>
              </a:lnSpc>
              <a:buFont typeface="Arial"/>
              <a:buChar char="•"/>
            </a:pPr>
            <a:r>
              <a:rPr lang="en-US" sz="2499" spc="23" dirty="0">
                <a:solidFill>
                  <a:srgbClr val="000000"/>
                </a:solidFill>
                <a:latin typeface="Calibri" panose="020F0502020204030204" pitchFamily="34" charset="0"/>
                <a:ea typeface="Calibri (MS)"/>
                <a:cs typeface="Calibri" panose="020F0502020204030204" pitchFamily="34" charset="0"/>
                <a:sym typeface="Calibri (MS)"/>
              </a:rPr>
              <a:t>Patterns of coercion, intimidation and/or violence by either party </a:t>
            </a:r>
          </a:p>
          <a:p>
            <a:pPr marL="539749" lvl="1" indent="-269875" algn="l">
              <a:lnSpc>
                <a:spcPts val="3209"/>
              </a:lnSpc>
              <a:buFont typeface="Arial"/>
              <a:buChar char="•"/>
            </a:pPr>
            <a:r>
              <a:rPr lang="en-US" sz="2499" spc="22" dirty="0">
                <a:solidFill>
                  <a:srgbClr val="000000"/>
                </a:solidFill>
                <a:latin typeface="Calibri" panose="020F0502020204030204" pitchFamily="34" charset="0"/>
                <a:ea typeface="Calibri (MS)"/>
                <a:cs typeface="Calibri" panose="020F0502020204030204" pitchFamily="34" charset="0"/>
                <a:sym typeface="Calibri (MS)"/>
              </a:rPr>
              <a:t>Prior perpetration/histories of violence (from a range of services, including specialist family violence services, health services </a:t>
            </a:r>
            <a:r>
              <a:rPr lang="en-US" sz="2499" spc="22" dirty="0" err="1">
                <a:solidFill>
                  <a:srgbClr val="000000"/>
                </a:solidFill>
                <a:latin typeface="Calibri" panose="020F0502020204030204" pitchFamily="34" charset="0"/>
                <a:ea typeface="Calibri (MS)"/>
                <a:cs typeface="Calibri" panose="020F0502020204030204" pitchFamily="34" charset="0"/>
                <a:sym typeface="Calibri (MS)"/>
              </a:rPr>
              <a:t>etc</a:t>
            </a:r>
            <a:r>
              <a:rPr lang="en-US" sz="2499" spc="22" dirty="0">
                <a:solidFill>
                  <a:srgbClr val="000000"/>
                </a:solidFill>
                <a:latin typeface="Calibri" panose="020F0502020204030204" pitchFamily="34" charset="0"/>
                <a:ea typeface="Calibri (MS)"/>
                <a:cs typeface="Calibri" panose="020F0502020204030204" pitchFamily="34" charset="0"/>
                <a:sym typeface="Calibri (MS)"/>
              </a:rPr>
              <a:t>) </a:t>
            </a:r>
          </a:p>
          <a:p>
            <a:pPr marL="539749" lvl="1" indent="-269875" algn="l">
              <a:lnSpc>
                <a:spcPts val="3209"/>
              </a:lnSpc>
              <a:buFont typeface="Arial"/>
              <a:buChar char="•"/>
            </a:pPr>
            <a:r>
              <a:rPr lang="en-US" sz="2499" spc="23" dirty="0">
                <a:solidFill>
                  <a:srgbClr val="000000"/>
                </a:solidFill>
                <a:latin typeface="Calibri" panose="020F0502020204030204" pitchFamily="34" charset="0"/>
                <a:ea typeface="Calibri (MS)"/>
                <a:cs typeface="Calibri" panose="020F0502020204030204" pitchFamily="34" charset="0"/>
                <a:sym typeface="Calibri (MS)"/>
              </a:rPr>
              <a:t>The size, weight and strength of the parties.</a:t>
            </a:r>
          </a:p>
        </p:txBody>
      </p:sp>
      <p:sp>
        <p:nvSpPr>
          <p:cNvPr id="3" name="TextBox 3"/>
          <p:cNvSpPr txBox="1"/>
          <p:nvPr/>
        </p:nvSpPr>
        <p:spPr>
          <a:xfrm>
            <a:off x="5969353" y="8991600"/>
            <a:ext cx="11289947" cy="272510"/>
          </a:xfrm>
          <a:prstGeom prst="rect">
            <a:avLst/>
          </a:prstGeom>
        </p:spPr>
        <p:txBody>
          <a:bodyPr lIns="0" tIns="0" rIns="0" bIns="0" rtlCol="0" anchor="t">
            <a:spAutoFit/>
          </a:bodyPr>
          <a:lstStyle/>
          <a:p>
            <a:pPr algn="r">
              <a:lnSpc>
                <a:spcPts val="2160"/>
              </a:lnSpc>
            </a:pPr>
            <a:r>
              <a:rPr lang="en-US" sz="1800" i="1" spc="16" dirty="0">
                <a:solidFill>
                  <a:srgbClr val="000000"/>
                </a:solidFill>
                <a:latin typeface="Calibri" panose="020F0502020204030204" pitchFamily="34" charset="0"/>
                <a:ea typeface="TT Rounds Condensed Italics"/>
                <a:cs typeface="Calibri" panose="020F0502020204030204" pitchFamily="34" charset="0"/>
                <a:sym typeface="TT Rounds Condensed Italics"/>
              </a:rPr>
              <a:t>Monitoring Victoria’s family violence reforms Accurate identification of the predominant Aggressor, December 2021</a:t>
            </a:r>
          </a:p>
        </p:txBody>
      </p:sp>
      <p:grpSp>
        <p:nvGrpSpPr>
          <p:cNvPr id="4" name="Group 4"/>
          <p:cNvGrpSpPr>
            <a:grpSpLocks noChangeAspect="1"/>
          </p:cNvGrpSpPr>
          <p:nvPr/>
        </p:nvGrpSpPr>
        <p:grpSpPr>
          <a:xfrm>
            <a:off x="0" y="0"/>
            <a:ext cx="18288000" cy="72485"/>
            <a:chOff x="0" y="0"/>
            <a:chExt cx="18288000" cy="72492"/>
          </a:xfrm>
        </p:grpSpPr>
        <p:sp>
          <p:nvSpPr>
            <p:cNvPr id="5" name="Freeform 5"/>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6" name="Freeform 6"/>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7" name="Freeform 7"/>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8" name="TextBox 8"/>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539905"/>
            <a:ext cx="10988599" cy="5539978"/>
          </a:xfrm>
          <a:prstGeom prst="rect">
            <a:avLst/>
          </a:prstGeom>
        </p:spPr>
        <p:txBody>
          <a:bodyPr lIns="0" tIns="0" rIns="0" bIns="0" rtlCol="0" anchor="t">
            <a:spAutoFit/>
          </a:bodyPr>
          <a:lstStyle/>
          <a:p>
            <a:pPr algn="l">
              <a:lnSpc>
                <a:spcPts val="2699"/>
              </a:lnSpc>
            </a:pPr>
            <a:r>
              <a:rPr lang="en-US" sz="2499" b="1" dirty="0">
                <a:solidFill>
                  <a:srgbClr val="000000"/>
                </a:solidFill>
                <a:latin typeface="Calibri" panose="020F0502020204030204" pitchFamily="34" charset="0"/>
                <a:ea typeface="Calibri (MS) Bold"/>
                <a:cs typeface="Calibri" panose="020F0502020204030204" pitchFamily="34" charset="0"/>
                <a:sym typeface="Calibri (MS) Bold"/>
              </a:rPr>
              <a:t>Intervention Order &amp; Family Court Orders </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Generally, parties will find obtaining an Intervention Order in the Magistrates Court a more effective option for the protection of themselves and their children from Family Violence. </a:t>
            </a:r>
          </a:p>
          <a:p>
            <a:pPr algn="l">
              <a:lnSpc>
                <a:spcPts val="2699"/>
              </a:lnSpc>
            </a:pPr>
            <a:endParaRPr lang="en-US" sz="2499" b="1" dirty="0">
              <a:solidFill>
                <a:srgbClr val="000000"/>
              </a:solidFill>
              <a:latin typeface="Calibri" panose="020F0502020204030204" pitchFamily="34" charset="0"/>
              <a:ea typeface="Calibri (MS) Bold"/>
              <a:cs typeface="Calibri" panose="020F0502020204030204" pitchFamily="34" charset="0"/>
              <a:sym typeface="Calibri (MS) Bold"/>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The biggest issue is the delay and response, police cannot enforce family law orders, but police can enforce Intervention Orders.</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Clients must apply to the FCFCOA (Contravention Applications), which creates a delay.</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Where an intervention differs from FCFCOA Orders, the FCFCOA Orders will override the Intervention Order. The Intervention Order will remain active, except for the inconsistency, </a:t>
            </a:r>
            <a:r>
              <a:rPr lang="en-US" sz="2499" i="1" dirty="0">
                <a:solidFill>
                  <a:srgbClr val="000000"/>
                </a:solidFill>
                <a:latin typeface="Calibri" panose="020F0502020204030204" pitchFamily="34" charset="0"/>
                <a:ea typeface="Calibri (MS)"/>
                <a:cs typeface="Calibri" panose="020F0502020204030204" pitchFamily="34" charset="0"/>
                <a:sym typeface="Calibri (MS)"/>
              </a:rPr>
              <a:t>Family Law Act </a:t>
            </a:r>
            <a:r>
              <a:rPr lang="en-US" sz="2499" dirty="0">
                <a:solidFill>
                  <a:srgbClr val="000000"/>
                </a:solidFill>
                <a:latin typeface="Calibri" panose="020F0502020204030204" pitchFamily="34" charset="0"/>
                <a:ea typeface="Calibri (MS)"/>
                <a:cs typeface="Calibri" panose="020F0502020204030204" pitchFamily="34" charset="0"/>
                <a:sym typeface="Calibri (MS)"/>
              </a:rPr>
              <a:t>([16]).</a:t>
            </a:r>
          </a:p>
          <a:p>
            <a:pPr algn="l">
              <a:lnSpc>
                <a:spcPts val="2699"/>
              </a:lnSpc>
            </a:pPr>
            <a:endParaRPr lang="en-US" sz="2499" b="1" dirty="0">
              <a:solidFill>
                <a:srgbClr val="000000"/>
              </a:solidFill>
              <a:latin typeface="Calibri" panose="020F0502020204030204" pitchFamily="34" charset="0"/>
              <a:ea typeface="Calibri (MS) Bold"/>
              <a:cs typeface="Calibri" panose="020F0502020204030204" pitchFamily="34" charset="0"/>
              <a:sym typeface="Calibri (MS) Bold"/>
            </a:endParaRPr>
          </a:p>
        </p:txBody>
      </p:sp>
      <p:grpSp>
        <p:nvGrpSpPr>
          <p:cNvPr id="3" name="Group 3"/>
          <p:cNvGrpSpPr>
            <a:grpSpLocks noChangeAspect="1"/>
          </p:cNvGrpSpPr>
          <p:nvPr/>
        </p:nvGrpSpPr>
        <p:grpSpPr>
          <a:xfrm>
            <a:off x="0" y="0"/>
            <a:ext cx="18288000" cy="72485"/>
            <a:chOff x="0" y="0"/>
            <a:chExt cx="18288000" cy="72492"/>
          </a:xfrm>
        </p:grpSpPr>
        <p:sp>
          <p:nvSpPr>
            <p:cNvPr id="4" name="Freeform 4"/>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5" name="Freeform 5"/>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6" name="Freeform 6"/>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7" name="TextBox 7"/>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8" name="TextBox 8"/>
          <p:cNvSpPr txBox="1"/>
          <p:nvPr/>
        </p:nvSpPr>
        <p:spPr>
          <a:xfrm>
            <a:off x="1028700" y="1627409"/>
            <a:ext cx="10307386"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Other issues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40575" y="2558955"/>
            <a:ext cx="10988599" cy="346249"/>
          </a:xfrm>
          <a:prstGeom prst="rect">
            <a:avLst/>
          </a:prstGeom>
        </p:spPr>
        <p:txBody>
          <a:bodyPr lIns="0" tIns="0" rIns="0" bIns="0" rtlCol="0" anchor="t">
            <a:spAutoFit/>
          </a:bodyPr>
          <a:lstStyle/>
          <a:p>
            <a:pPr algn="l">
              <a:lnSpc>
                <a:spcPts val="2699"/>
              </a:lnSpc>
            </a:pPr>
            <a:r>
              <a:rPr lang="en-US" sz="2499" dirty="0">
                <a:solidFill>
                  <a:srgbClr val="2D2E2D"/>
                </a:solidFill>
                <a:latin typeface="Calibri" panose="020F0502020204030204" pitchFamily="34" charset="0"/>
                <a:ea typeface="Calibri (MS)"/>
                <a:cs typeface="Calibri" panose="020F0502020204030204" pitchFamily="34" charset="0"/>
                <a:sym typeface="Calibri (MS)"/>
              </a:rPr>
              <a:t>.</a:t>
            </a:r>
          </a:p>
        </p:txBody>
      </p:sp>
      <p:grpSp>
        <p:nvGrpSpPr>
          <p:cNvPr id="3" name="Group 3"/>
          <p:cNvGrpSpPr>
            <a:grpSpLocks noChangeAspect="1"/>
          </p:cNvGrpSpPr>
          <p:nvPr/>
        </p:nvGrpSpPr>
        <p:grpSpPr>
          <a:xfrm>
            <a:off x="0" y="0"/>
            <a:ext cx="18288000" cy="72485"/>
            <a:chOff x="0" y="0"/>
            <a:chExt cx="18288000" cy="72492"/>
          </a:xfrm>
        </p:grpSpPr>
        <p:sp>
          <p:nvSpPr>
            <p:cNvPr id="4" name="Freeform 4"/>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5" name="Freeform 5"/>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6" name="Freeform 6"/>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7" name="TextBox 7"/>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10" name="TextBox 9">
            <a:extLst>
              <a:ext uri="{FF2B5EF4-FFF2-40B4-BE49-F238E27FC236}">
                <a16:creationId xmlns:a16="http://schemas.microsoft.com/office/drawing/2014/main" id="{39DB185F-D7B8-4EB5-83D6-A189539698BF}"/>
              </a:ext>
            </a:extLst>
          </p:cNvPr>
          <p:cNvSpPr txBox="1"/>
          <p:nvPr/>
        </p:nvSpPr>
        <p:spPr>
          <a:xfrm>
            <a:off x="6400800" y="3619500"/>
            <a:ext cx="9175750" cy="3208571"/>
          </a:xfrm>
          <a:prstGeom prst="rect">
            <a:avLst/>
          </a:prstGeom>
          <a:noFill/>
        </p:spPr>
        <p:txBody>
          <a:bodyPr wrap="square">
            <a:spAutoFit/>
          </a:bodyPr>
          <a:lstStyle/>
          <a:p>
            <a:pPr algn="l">
              <a:lnSpc>
                <a:spcPts val="2699"/>
              </a:lnSpc>
            </a:pPr>
            <a:r>
              <a:rPr lang="en-US" sz="2500" b="1" dirty="0">
                <a:solidFill>
                  <a:srgbClr val="000000"/>
                </a:solidFill>
                <a:latin typeface="Calibri" panose="020F0502020204030204" pitchFamily="34" charset="0"/>
                <a:ea typeface="Calibri (MS) Bold"/>
                <a:cs typeface="Calibri" panose="020F0502020204030204" pitchFamily="34" charset="0"/>
                <a:sym typeface="Calibri (MS) Bold"/>
              </a:rPr>
              <a:t>Adding children to the Intervention Order </a:t>
            </a:r>
          </a:p>
          <a:p>
            <a:pPr algn="l">
              <a:lnSpc>
                <a:spcPts val="2699"/>
              </a:lnSpc>
            </a:pPr>
            <a:endParaRPr lang="en-US" sz="2500"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500" dirty="0">
                <a:solidFill>
                  <a:srgbClr val="000000"/>
                </a:solidFill>
                <a:latin typeface="Calibri" panose="020F0502020204030204" pitchFamily="34" charset="0"/>
                <a:ea typeface="Calibri (MS)"/>
                <a:cs typeface="Calibri" panose="020F0502020204030204" pitchFamily="34" charset="0"/>
                <a:sym typeface="Calibri (MS)"/>
              </a:rPr>
              <a:t>Many Magistrates or SAPOL are reluctant to include children unless they direct victims of physical violence</a:t>
            </a:r>
            <a:r>
              <a:rPr lang="en-US" sz="1800" dirty="0">
                <a:solidFill>
                  <a:srgbClr val="000000"/>
                </a:solidFill>
                <a:latin typeface="Calibri" panose="020F0502020204030204" pitchFamily="34" charset="0"/>
                <a:ea typeface="Calibri (MS)"/>
                <a:cs typeface="Calibri" panose="020F0502020204030204" pitchFamily="34" charset="0"/>
                <a:sym typeface="Calibri (MS)"/>
              </a:rPr>
              <a:t>. </a:t>
            </a:r>
            <a:endParaRPr lang="en-US" sz="1800" dirty="0">
              <a:solidFill>
                <a:srgbClr val="2D2E2D"/>
              </a:solidFill>
              <a:latin typeface="Calibri" panose="020F0502020204030204" pitchFamily="34" charset="0"/>
              <a:ea typeface="Calibri (MS)"/>
              <a:cs typeface="Calibri" panose="020F0502020204030204" pitchFamily="34" charset="0"/>
              <a:sym typeface="Calibri (MS)"/>
            </a:endParaRPr>
          </a:p>
          <a:p>
            <a:pPr algn="l">
              <a:lnSpc>
                <a:spcPts val="2699"/>
              </a:lnSpc>
            </a:pPr>
            <a:endParaRPr lang="en-US" sz="2500" b="1" dirty="0">
              <a:solidFill>
                <a:srgbClr val="000000"/>
              </a:solidFill>
              <a:latin typeface="Calibri" panose="020F0502020204030204" pitchFamily="34" charset="0"/>
              <a:ea typeface="Calibri (MS) Bold"/>
              <a:cs typeface="Calibri" panose="020F0502020204030204" pitchFamily="34" charset="0"/>
              <a:sym typeface="Calibri (MS) Bold"/>
            </a:endParaRPr>
          </a:p>
          <a:p>
            <a:pPr algn="l">
              <a:lnSpc>
                <a:spcPts val="2699"/>
              </a:lnSpc>
            </a:pPr>
            <a:r>
              <a:rPr lang="en-US" sz="2500" i="1" dirty="0">
                <a:solidFill>
                  <a:srgbClr val="393540"/>
                </a:solidFill>
                <a:latin typeface="Calibri" panose="020F0502020204030204" pitchFamily="34" charset="0"/>
                <a:ea typeface="Calibri (MS)"/>
                <a:cs typeface="Calibri" panose="020F0502020204030204" pitchFamily="34" charset="0"/>
                <a:sym typeface="Calibri (MS)"/>
              </a:rPr>
              <a:t>T, R v L, KC </a:t>
            </a:r>
            <a:r>
              <a:rPr lang="en-US" sz="2500" dirty="0">
                <a:solidFill>
                  <a:srgbClr val="393540"/>
                </a:solidFill>
                <a:latin typeface="Calibri" panose="020F0502020204030204" pitchFamily="34" charset="0"/>
                <a:ea typeface="Calibri (MS)"/>
                <a:cs typeface="Calibri" panose="020F0502020204030204" pitchFamily="34" charset="0"/>
                <a:sym typeface="Calibri (MS)"/>
              </a:rPr>
              <a:t>[2013] SASC 51</a:t>
            </a:r>
          </a:p>
          <a:p>
            <a:pPr algn="l">
              <a:lnSpc>
                <a:spcPts val="2699"/>
              </a:lnSpc>
            </a:pPr>
            <a:r>
              <a:rPr lang="en-US" sz="2500" dirty="0">
                <a:solidFill>
                  <a:srgbClr val="393540"/>
                </a:solidFill>
                <a:latin typeface="Calibri" panose="020F0502020204030204" pitchFamily="34" charset="0"/>
                <a:ea typeface="Calibri (MS)"/>
                <a:cs typeface="Calibri" panose="020F0502020204030204" pitchFamily="34" charset="0"/>
                <a:sym typeface="Calibri (MS)"/>
              </a:rPr>
              <a:t>I</a:t>
            </a:r>
            <a:r>
              <a:rPr lang="en-US" sz="2500" dirty="0">
                <a:solidFill>
                  <a:srgbClr val="2D2E2D"/>
                </a:solidFill>
                <a:latin typeface="Calibri" panose="020F0502020204030204" pitchFamily="34" charset="0"/>
                <a:ea typeface="Calibri (MS)"/>
                <a:cs typeface="Calibri" panose="020F0502020204030204" pitchFamily="34" charset="0"/>
                <a:sym typeface="Calibri (MS)"/>
              </a:rPr>
              <a:t>f the FCFCOA has made parenting orders addressing the risk to the safety of children, then the children should not be included on a Final Intervention Order</a:t>
            </a:r>
            <a:r>
              <a:rPr lang="en-US" sz="2500" dirty="0">
                <a:solidFill>
                  <a:srgbClr val="000000"/>
                </a:solidFill>
                <a:latin typeface="Calibri" panose="020F0502020204030204" pitchFamily="34" charset="0"/>
                <a:ea typeface="Calibri (MS)"/>
                <a:cs typeface="Calibri" panose="020F0502020204030204" pitchFamily="34" charset="0"/>
                <a:sym typeface="Calibri (MS)"/>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539905"/>
            <a:ext cx="10872112" cy="5132367"/>
          </a:xfrm>
          <a:prstGeom prst="rect">
            <a:avLst/>
          </a:prstGeom>
        </p:spPr>
        <p:txBody>
          <a:bodyPr lIns="0" tIns="0" rIns="0" bIns="0" rtlCol="0" anchor="t">
            <a:spAutoFit/>
          </a:bodyPr>
          <a:lstStyle/>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Are there any children?</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Are there any Parenting Orders/Agreements or current proceedings?</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Is the Interim Intervention Order going to interfere with parenting arrangements?</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Is the client an Australian citizen or permanent resident?</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Does the client somewhere safe to go? (e.g. if the Intervention Order is not granted, or granted and it does not remove them from the house)</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Has there been any contact by or with the Department for Child Protection?</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Has the client made any reports to the doctors, police or child(ren)’s school?</a:t>
            </a:r>
          </a:p>
        </p:txBody>
      </p:sp>
      <p:grpSp>
        <p:nvGrpSpPr>
          <p:cNvPr id="3" name="Group 3"/>
          <p:cNvGrpSpPr>
            <a:grpSpLocks noChangeAspect="1"/>
          </p:cNvGrpSpPr>
          <p:nvPr/>
        </p:nvGrpSpPr>
        <p:grpSpPr>
          <a:xfrm>
            <a:off x="0" y="0"/>
            <a:ext cx="18288000" cy="72485"/>
            <a:chOff x="0" y="0"/>
            <a:chExt cx="18288000" cy="72492"/>
          </a:xfrm>
        </p:grpSpPr>
        <p:sp>
          <p:nvSpPr>
            <p:cNvPr id="4" name="Freeform 4"/>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5" name="Freeform 5"/>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6" name="Freeform 6"/>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7" name="TextBox 7"/>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8" name="TextBox 8"/>
          <p:cNvSpPr txBox="1"/>
          <p:nvPr/>
        </p:nvSpPr>
        <p:spPr>
          <a:xfrm>
            <a:off x="1028700" y="1627409"/>
            <a:ext cx="11849100" cy="410625"/>
          </a:xfrm>
          <a:prstGeom prst="rect">
            <a:avLst/>
          </a:prstGeom>
        </p:spPr>
        <p:txBody>
          <a:bodyPr wrap="square"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Important questions to ensure all-round advice is given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1EB8-7890-EE1A-7A1F-4097C35D0C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EB6BC5B-BE74-0737-9F63-902E68D12AE2}"/>
              </a:ext>
            </a:extLst>
          </p:cNvPr>
          <p:cNvSpPr txBox="1"/>
          <p:nvPr/>
        </p:nvSpPr>
        <p:spPr>
          <a:xfrm>
            <a:off x="6270701" y="2539905"/>
            <a:ext cx="10872112" cy="2824812"/>
          </a:xfrm>
          <a:prstGeom prst="rect">
            <a:avLst/>
          </a:prstGeom>
        </p:spPr>
        <p:txBody>
          <a:bodyPr lIns="0" tIns="0" rIns="0" bIns="0" rtlCol="0" anchor="t">
            <a:spAutoFit/>
          </a:bodyPr>
          <a:lstStyle/>
          <a:p>
            <a:pPr marL="683418" lvl="1" indent="-457200" algn="l">
              <a:lnSpc>
                <a:spcPct val="150000"/>
              </a:lnSpc>
              <a:buFont typeface="+mj-lt"/>
              <a:buAutoNum type="arabicPeriod"/>
            </a:pPr>
            <a:endParaRPr lang="en-US" sz="2499" dirty="0">
              <a:solidFill>
                <a:srgbClr val="2D2E2D"/>
              </a:solidFill>
              <a:latin typeface="Calibri" panose="020F0502020204030204" pitchFamily="34" charset="0"/>
              <a:ea typeface="Calibri (MS)"/>
              <a:cs typeface="Calibri" panose="020F0502020204030204" pitchFamily="34" charset="0"/>
              <a:sym typeface="Calibri (MS)"/>
            </a:endParaRP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When was the last time the alleged preparator contacted you?</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Do you have screenshots, voicemails, emails or other evidence to support your claims?</a:t>
            </a:r>
          </a:p>
          <a:p>
            <a:pPr marL="683418" lvl="1" indent="-457200" algn="l">
              <a:lnSpc>
                <a:spcPct val="150000"/>
              </a:lnSpc>
              <a:buFont typeface="+mj-lt"/>
              <a:buAutoNum type="arabicPeriod"/>
            </a:pPr>
            <a:r>
              <a:rPr lang="en-US" sz="2499" dirty="0">
                <a:solidFill>
                  <a:srgbClr val="2D2E2D"/>
                </a:solidFill>
                <a:latin typeface="Calibri" panose="020F0502020204030204" pitchFamily="34" charset="0"/>
                <a:ea typeface="Calibri (MS)"/>
                <a:cs typeface="Calibri" panose="020F0502020204030204" pitchFamily="34" charset="0"/>
                <a:sym typeface="Calibri (MS)"/>
              </a:rPr>
              <a:t>Has there been a conviction?</a:t>
            </a:r>
          </a:p>
        </p:txBody>
      </p:sp>
      <p:grpSp>
        <p:nvGrpSpPr>
          <p:cNvPr id="3" name="Group 3">
            <a:extLst>
              <a:ext uri="{FF2B5EF4-FFF2-40B4-BE49-F238E27FC236}">
                <a16:creationId xmlns:a16="http://schemas.microsoft.com/office/drawing/2014/main" id="{06BB3A2F-B033-77D3-38DE-E526D21AF853}"/>
              </a:ext>
            </a:extLst>
          </p:cNvPr>
          <p:cNvGrpSpPr>
            <a:grpSpLocks noChangeAspect="1"/>
          </p:cNvGrpSpPr>
          <p:nvPr/>
        </p:nvGrpSpPr>
        <p:grpSpPr>
          <a:xfrm>
            <a:off x="0" y="0"/>
            <a:ext cx="18288000" cy="72485"/>
            <a:chOff x="0" y="0"/>
            <a:chExt cx="18288000" cy="72492"/>
          </a:xfrm>
        </p:grpSpPr>
        <p:sp>
          <p:nvSpPr>
            <p:cNvPr id="4" name="Freeform 4">
              <a:extLst>
                <a:ext uri="{FF2B5EF4-FFF2-40B4-BE49-F238E27FC236}">
                  <a16:creationId xmlns:a16="http://schemas.microsoft.com/office/drawing/2014/main" id="{1DDF3CF0-C67E-29A9-1F3E-C8DCC0D11634}"/>
                </a:ext>
              </a:extLst>
            </p:cNvPr>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5" name="Freeform 5">
            <a:extLst>
              <a:ext uri="{FF2B5EF4-FFF2-40B4-BE49-F238E27FC236}">
                <a16:creationId xmlns:a16="http://schemas.microsoft.com/office/drawing/2014/main" id="{A2C704A7-7ED8-39B7-E1C3-0C1D9E271F86}"/>
              </a:ext>
            </a:extLst>
          </p:cNvPr>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6" name="Freeform 6">
            <a:extLst>
              <a:ext uri="{FF2B5EF4-FFF2-40B4-BE49-F238E27FC236}">
                <a16:creationId xmlns:a16="http://schemas.microsoft.com/office/drawing/2014/main" id="{5E11715B-1C91-6D7A-FCCD-2F0126CC6250}"/>
              </a:ext>
            </a:extLst>
          </p:cNvPr>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7" name="TextBox 7">
            <a:extLst>
              <a:ext uri="{FF2B5EF4-FFF2-40B4-BE49-F238E27FC236}">
                <a16:creationId xmlns:a16="http://schemas.microsoft.com/office/drawing/2014/main" id="{6F91ADCC-AF38-C7E6-E4D8-E18B65A6E955}"/>
              </a:ext>
            </a:extLst>
          </p:cNvPr>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8" name="TextBox 8">
            <a:extLst>
              <a:ext uri="{FF2B5EF4-FFF2-40B4-BE49-F238E27FC236}">
                <a16:creationId xmlns:a16="http://schemas.microsoft.com/office/drawing/2014/main" id="{4B68E41B-5F2F-6E10-7E1D-02DB4210976C}"/>
              </a:ext>
            </a:extLst>
          </p:cNvPr>
          <p:cNvSpPr txBox="1"/>
          <p:nvPr/>
        </p:nvSpPr>
        <p:spPr>
          <a:xfrm>
            <a:off x="1028700" y="1627409"/>
            <a:ext cx="11849100" cy="410625"/>
          </a:xfrm>
          <a:prstGeom prst="rect">
            <a:avLst/>
          </a:prstGeom>
        </p:spPr>
        <p:txBody>
          <a:bodyPr wrap="square"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Important questions to ensure all-round advice is given</a:t>
            </a:r>
          </a:p>
        </p:txBody>
      </p:sp>
    </p:spTree>
    <p:extLst>
      <p:ext uri="{BB962C8B-B14F-4D97-AF65-F5344CB8AC3E}">
        <p14:creationId xmlns:p14="http://schemas.microsoft.com/office/powerpoint/2010/main" val="221388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87529" y="0"/>
            <a:ext cx="10600467" cy="10287000"/>
            <a:chOff x="0" y="0"/>
            <a:chExt cx="14133956" cy="13716000"/>
          </a:xfrm>
        </p:grpSpPr>
        <p:sp>
          <p:nvSpPr>
            <p:cNvPr id="3" name="Freeform 3"/>
            <p:cNvSpPr/>
            <p:nvPr/>
          </p:nvSpPr>
          <p:spPr>
            <a:xfrm>
              <a:off x="0" y="0"/>
              <a:ext cx="14133957" cy="13716000"/>
            </a:xfrm>
            <a:custGeom>
              <a:avLst/>
              <a:gdLst/>
              <a:ahLst/>
              <a:cxnLst/>
              <a:rect l="l" t="t" r="r" b="b"/>
              <a:pathLst>
                <a:path w="14133957" h="13716000">
                  <a:moveTo>
                    <a:pt x="14133957" y="0"/>
                  </a:moveTo>
                  <a:lnTo>
                    <a:pt x="0" y="0"/>
                  </a:lnTo>
                  <a:lnTo>
                    <a:pt x="0" y="13716000"/>
                  </a:lnTo>
                  <a:lnTo>
                    <a:pt x="14133957" y="13716000"/>
                  </a:lnTo>
                  <a:close/>
                </a:path>
              </a:pathLst>
            </a:custGeom>
            <a:gradFill rotWithShape="1">
              <a:gsLst>
                <a:gs pos="0">
                  <a:srgbClr val="FFFFFF">
                    <a:alpha val="100000"/>
                  </a:srgbClr>
                </a:gs>
                <a:gs pos="19000">
                  <a:srgbClr val="FFFFFF">
                    <a:alpha val="77000"/>
                  </a:srgbClr>
                </a:gs>
                <a:gs pos="35000">
                  <a:srgbClr val="FFFFFF">
                    <a:alpha val="38000"/>
                  </a:srgbClr>
                </a:gs>
                <a:gs pos="48000">
                  <a:srgbClr val="FFFFFF">
                    <a:alpha val="0"/>
                  </a:srgbClr>
                </a:gs>
                <a:gs pos="100000">
                  <a:srgbClr val="FFFFFF">
                    <a:alpha val="100000"/>
                  </a:srgbClr>
                </a:gs>
              </a:gsLst>
              <a:lin ang="10800000"/>
            </a:gradFill>
          </p:spPr>
          <p:txBody>
            <a:bodyPr/>
            <a:lstStyle/>
            <a:p>
              <a:endParaRPr lang="en-AU"/>
            </a:p>
          </p:txBody>
        </p:sp>
      </p:grpSp>
      <p:sp>
        <p:nvSpPr>
          <p:cNvPr id="4" name="TextBox 4"/>
          <p:cNvSpPr txBox="1"/>
          <p:nvPr/>
        </p:nvSpPr>
        <p:spPr>
          <a:xfrm>
            <a:off x="1028700" y="3248987"/>
            <a:ext cx="7351068" cy="3760470"/>
          </a:xfrm>
          <a:prstGeom prst="rect">
            <a:avLst/>
          </a:prstGeom>
        </p:spPr>
        <p:txBody>
          <a:bodyPr lIns="0" tIns="0" rIns="0" bIns="0" rtlCol="0" anchor="t">
            <a:spAutoFit/>
          </a:bodyPr>
          <a:lstStyle/>
          <a:p>
            <a:pPr algn="l">
              <a:lnSpc>
                <a:spcPts val="3240"/>
              </a:lnSpc>
            </a:pPr>
            <a:r>
              <a:rPr lang="en-US" sz="3000" dirty="0">
                <a:solidFill>
                  <a:srgbClr val="000000"/>
                </a:solidFill>
                <a:latin typeface="Calibri" panose="020F0502020204030204" pitchFamily="34" charset="0"/>
                <a:ea typeface="Calibri (MS)"/>
                <a:cs typeface="Calibri" panose="020F0502020204030204" pitchFamily="34" charset="0"/>
                <a:sym typeface="Calibri (MS)"/>
              </a:rPr>
              <a:t>We would like to acknowledge this land that we meet on today is the traditional lands for the Kaurna people and that we respect their spiritual relationship with their country.  </a:t>
            </a:r>
          </a:p>
          <a:p>
            <a:pPr algn="l">
              <a:lnSpc>
                <a:spcPts val="3240"/>
              </a:lnSpc>
            </a:pPr>
            <a:endParaRPr lang="en-US" sz="3000"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3240"/>
              </a:lnSpc>
            </a:pPr>
            <a:r>
              <a:rPr lang="en-US" sz="3000" dirty="0">
                <a:solidFill>
                  <a:srgbClr val="000000"/>
                </a:solidFill>
                <a:latin typeface="Calibri" panose="020F0502020204030204" pitchFamily="34" charset="0"/>
                <a:ea typeface="Calibri (MS)"/>
                <a:cs typeface="Calibri" panose="020F0502020204030204" pitchFamily="34" charset="0"/>
                <a:sym typeface="Calibri (MS)"/>
              </a:rPr>
              <a:t>We also acknowledge the Kaurna people as the custodians of the Adelaide region and that their cultural and heritage beliefs are still as important to the living Kaurna people today.</a:t>
            </a:r>
          </a:p>
        </p:txBody>
      </p:sp>
      <p:sp>
        <p:nvSpPr>
          <p:cNvPr id="5" name="Freeform 5" descr="A red black and yellow flag  Description automatically generated"/>
          <p:cNvSpPr/>
          <p:nvPr/>
        </p:nvSpPr>
        <p:spPr>
          <a:xfrm>
            <a:off x="9344025" y="19"/>
            <a:ext cx="8943975" cy="10286981"/>
          </a:xfrm>
          <a:custGeom>
            <a:avLst/>
            <a:gdLst/>
            <a:ahLst/>
            <a:cxnLst/>
            <a:rect l="l" t="t" r="r" b="b"/>
            <a:pathLst>
              <a:path w="8943975" h="10286981">
                <a:moveTo>
                  <a:pt x="0" y="0"/>
                </a:moveTo>
                <a:lnTo>
                  <a:pt x="8943975" y="0"/>
                </a:lnTo>
                <a:lnTo>
                  <a:pt x="8943975" y="10286981"/>
                </a:lnTo>
                <a:lnTo>
                  <a:pt x="0" y="10286981"/>
                </a:lnTo>
                <a:lnTo>
                  <a:pt x="0" y="0"/>
                </a:lnTo>
                <a:close/>
              </a:path>
            </a:pathLst>
          </a:custGeom>
          <a:blipFill>
            <a:blip r:embed="rId3"/>
            <a:stretch>
              <a:fillRect l="-7587" r="-47897"/>
            </a:stretch>
          </a:blipFill>
        </p:spPr>
        <p:txBody>
          <a:bodyPr/>
          <a:lstStyle/>
          <a:p>
            <a:endParaRPr lang="en-AU"/>
          </a:p>
        </p:txBody>
      </p:sp>
      <p:sp>
        <p:nvSpPr>
          <p:cNvPr id="6" name="TextBox 6"/>
          <p:cNvSpPr txBox="1"/>
          <p:nvPr/>
        </p:nvSpPr>
        <p:spPr>
          <a:xfrm>
            <a:off x="1028700" y="499745"/>
            <a:ext cx="7970834"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ACKNOWLEDGEMENT</a:t>
            </a:r>
          </a:p>
        </p:txBody>
      </p:sp>
      <p:grpSp>
        <p:nvGrpSpPr>
          <p:cNvPr id="7" name="Group 7"/>
          <p:cNvGrpSpPr>
            <a:grpSpLocks noChangeAspect="1"/>
          </p:cNvGrpSpPr>
          <p:nvPr/>
        </p:nvGrpSpPr>
        <p:grpSpPr>
          <a:xfrm>
            <a:off x="0" y="0"/>
            <a:ext cx="18288000" cy="72485"/>
            <a:chOff x="0" y="0"/>
            <a:chExt cx="18288000" cy="72492"/>
          </a:xfrm>
        </p:grpSpPr>
        <p:sp>
          <p:nvSpPr>
            <p:cNvPr id="8" name="Freeform 8"/>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E7B1-2E62-092F-93A4-E7D70B4CE95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C5E3EBF-3DD5-187E-1E47-3893DFA5CFAC}"/>
              </a:ext>
            </a:extLst>
          </p:cNvPr>
          <p:cNvGrpSpPr>
            <a:grpSpLocks noChangeAspect="1"/>
          </p:cNvGrpSpPr>
          <p:nvPr/>
        </p:nvGrpSpPr>
        <p:grpSpPr>
          <a:xfrm>
            <a:off x="0" y="2"/>
            <a:ext cx="18288000" cy="72485"/>
            <a:chOff x="0" y="0"/>
            <a:chExt cx="18288000" cy="72492"/>
          </a:xfrm>
        </p:grpSpPr>
        <p:sp>
          <p:nvSpPr>
            <p:cNvPr id="6" name="Freeform 6">
              <a:extLst>
                <a:ext uri="{FF2B5EF4-FFF2-40B4-BE49-F238E27FC236}">
                  <a16:creationId xmlns:a16="http://schemas.microsoft.com/office/drawing/2014/main" id="{AD49CCEC-55BA-A87A-9AA9-672CD61200A8}"/>
                </a:ext>
              </a:extLst>
            </p:cNvPr>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a:extLst>
              <a:ext uri="{FF2B5EF4-FFF2-40B4-BE49-F238E27FC236}">
                <a16:creationId xmlns:a16="http://schemas.microsoft.com/office/drawing/2014/main" id="{F72257CF-671F-821B-CB43-FC8E1C66E899}"/>
              </a:ext>
            </a:extLst>
          </p:cNvPr>
          <p:cNvSpPr/>
          <p:nvPr/>
        </p:nvSpPr>
        <p:spPr>
          <a:xfrm>
            <a:off x="-66552" y="3050272"/>
            <a:ext cx="6337253"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8" name="TextBox 8">
            <a:extLst>
              <a:ext uri="{FF2B5EF4-FFF2-40B4-BE49-F238E27FC236}">
                <a16:creationId xmlns:a16="http://schemas.microsoft.com/office/drawing/2014/main" id="{7D2386E6-6A81-379B-7E0B-FBF9051EFC8B}"/>
              </a:ext>
            </a:extLst>
          </p:cNvPr>
          <p:cNvSpPr txBox="1"/>
          <p:nvPr/>
        </p:nvSpPr>
        <p:spPr>
          <a:xfrm>
            <a:off x="1028701" y="464291"/>
            <a:ext cx="12675281" cy="909544"/>
          </a:xfrm>
          <a:prstGeom prst="rect">
            <a:avLst/>
          </a:prstGeom>
        </p:spPr>
        <p:txBody>
          <a:bodyPr lIns="0" tIns="0" rIns="0" bIns="0" rtlCol="0" anchor="t">
            <a:spAutoFit/>
          </a:bodyPr>
          <a:lstStyle/>
          <a:p>
            <a:pPr>
              <a:lnSpc>
                <a:spcPts val="7841"/>
              </a:lnSpc>
            </a:pPr>
            <a:r>
              <a:rPr lang="en-US" sz="5601">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9" name="Freeform 9">
            <a:extLst>
              <a:ext uri="{FF2B5EF4-FFF2-40B4-BE49-F238E27FC236}">
                <a16:creationId xmlns:a16="http://schemas.microsoft.com/office/drawing/2014/main" id="{31AE0E84-BB63-A295-C5F4-7EDBD0619E25}"/>
              </a:ext>
            </a:extLst>
          </p:cNvPr>
          <p:cNvSpPr/>
          <p:nvPr/>
        </p:nvSpPr>
        <p:spPr>
          <a:xfrm>
            <a:off x="15798434" y="72485"/>
            <a:ext cx="2486471" cy="2486471"/>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4"/>
            <a:stretch>
              <a:fillRect/>
            </a:stretch>
          </a:blipFill>
        </p:spPr>
        <p:txBody>
          <a:bodyPr/>
          <a:lstStyle/>
          <a:p>
            <a:endParaRPr lang="en-AU"/>
          </a:p>
        </p:txBody>
      </p:sp>
      <p:sp>
        <p:nvSpPr>
          <p:cNvPr id="3" name="TextBox 2">
            <a:extLst>
              <a:ext uri="{FF2B5EF4-FFF2-40B4-BE49-F238E27FC236}">
                <a16:creationId xmlns:a16="http://schemas.microsoft.com/office/drawing/2014/main" id="{653C3F1C-C345-7565-DA5F-47B94000458D}"/>
              </a:ext>
            </a:extLst>
          </p:cNvPr>
          <p:cNvSpPr txBox="1"/>
          <p:nvPr/>
        </p:nvSpPr>
        <p:spPr>
          <a:xfrm>
            <a:off x="7190509" y="3571775"/>
            <a:ext cx="7730837" cy="1569660"/>
          </a:xfrm>
          <a:prstGeom prst="rect">
            <a:avLst/>
          </a:prstGeom>
          <a:noFill/>
        </p:spPr>
        <p:txBody>
          <a:bodyPr wrap="square">
            <a:spAutoFit/>
          </a:bodyPr>
          <a:lstStyle/>
          <a:p>
            <a:pPr algn="ctr"/>
            <a:r>
              <a:rPr lang="en-AU" sz="4800" b="1" dirty="0">
                <a:solidFill>
                  <a:srgbClr val="752D67"/>
                </a:solidFill>
              </a:rPr>
              <a:t>HOW CAN PROFESSIONALS REFER IN?</a:t>
            </a:r>
          </a:p>
        </p:txBody>
      </p:sp>
      <p:sp>
        <p:nvSpPr>
          <p:cNvPr id="4" name="TextBox 3">
            <a:extLst>
              <a:ext uri="{FF2B5EF4-FFF2-40B4-BE49-F238E27FC236}">
                <a16:creationId xmlns:a16="http://schemas.microsoft.com/office/drawing/2014/main" id="{768D3095-8FF5-93AB-2544-C7803B729E4D}"/>
              </a:ext>
            </a:extLst>
          </p:cNvPr>
          <p:cNvSpPr txBox="1"/>
          <p:nvPr/>
        </p:nvSpPr>
        <p:spPr>
          <a:xfrm>
            <a:off x="7381225" y="5761145"/>
            <a:ext cx="9272156" cy="1569660"/>
          </a:xfrm>
          <a:prstGeom prst="rect">
            <a:avLst/>
          </a:prstGeom>
          <a:noFill/>
        </p:spPr>
        <p:txBody>
          <a:bodyPr wrap="square">
            <a:spAutoFit/>
          </a:bodyPr>
          <a:lstStyle/>
          <a:p>
            <a:r>
              <a:rPr lang="en-AU" sz="4800" dirty="0">
                <a:solidFill>
                  <a:srgbClr val="752D67"/>
                </a:solidFill>
              </a:rPr>
              <a:t>Phone: 08 8231 8929 – press 4</a:t>
            </a:r>
          </a:p>
          <a:p>
            <a:r>
              <a:rPr lang="en-AU" sz="4800" dirty="0">
                <a:solidFill>
                  <a:srgbClr val="752D67"/>
                </a:solidFill>
              </a:rPr>
              <a:t>Email: referral@wlssa.org.au</a:t>
            </a:r>
          </a:p>
        </p:txBody>
      </p:sp>
    </p:spTree>
    <p:extLst>
      <p:ext uri="{BB962C8B-B14F-4D97-AF65-F5344CB8AC3E}">
        <p14:creationId xmlns:p14="http://schemas.microsoft.com/office/powerpoint/2010/main" val="353381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8288000" cy="72485"/>
            <a:chOff x="0" y="0"/>
            <a:chExt cx="18288000" cy="72492"/>
          </a:xfrm>
        </p:grpSpPr>
        <p:sp>
          <p:nvSpPr>
            <p:cNvPr id="3" name="Freeform 3"/>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grpSp>
        <p:nvGrpSpPr>
          <p:cNvPr id="4" name="Group 4"/>
          <p:cNvGrpSpPr/>
          <p:nvPr/>
        </p:nvGrpSpPr>
        <p:grpSpPr>
          <a:xfrm rot="2700000">
            <a:off x="7226606" y="-1751163"/>
            <a:ext cx="11247810" cy="19416403"/>
            <a:chOff x="0" y="0"/>
            <a:chExt cx="20171216" cy="34820331"/>
          </a:xfrm>
        </p:grpSpPr>
        <p:sp>
          <p:nvSpPr>
            <p:cNvPr id="5" name="Freeform 5"/>
            <p:cNvSpPr/>
            <p:nvPr/>
          </p:nvSpPr>
          <p:spPr>
            <a:xfrm>
              <a:off x="0" y="0"/>
              <a:ext cx="20171217" cy="34820330"/>
            </a:xfrm>
            <a:custGeom>
              <a:avLst/>
              <a:gdLst/>
              <a:ahLst/>
              <a:cxnLst/>
              <a:rect l="l" t="t" r="r" b="b"/>
              <a:pathLst>
                <a:path w="20171217" h="34820330">
                  <a:moveTo>
                    <a:pt x="0" y="0"/>
                  </a:moveTo>
                  <a:lnTo>
                    <a:pt x="20171217" y="0"/>
                  </a:lnTo>
                  <a:lnTo>
                    <a:pt x="20171217" y="34820330"/>
                  </a:lnTo>
                  <a:lnTo>
                    <a:pt x="0" y="34820330"/>
                  </a:lnTo>
                  <a:close/>
                </a:path>
              </a:pathLst>
            </a:custGeom>
            <a:solidFill>
              <a:srgbClr val="752D67"/>
            </a:solidFill>
          </p:spPr>
          <p:txBody>
            <a:bodyPr/>
            <a:lstStyle/>
            <a:p>
              <a:endParaRPr lang="en-AU"/>
            </a:p>
          </p:txBody>
        </p:sp>
        <p:sp>
          <p:nvSpPr>
            <p:cNvPr id="6" name="TextBox 6"/>
            <p:cNvSpPr txBox="1"/>
            <p:nvPr/>
          </p:nvSpPr>
          <p:spPr>
            <a:xfrm>
              <a:off x="0" y="-9525"/>
              <a:ext cx="20171216" cy="34829856"/>
            </a:xfrm>
            <a:prstGeom prst="rect">
              <a:avLst/>
            </a:prstGeom>
          </p:spPr>
          <p:txBody>
            <a:bodyPr lIns="4264" tIns="4264" rIns="4264" bIns="4264" rtlCol="0" anchor="ctr"/>
            <a:lstStyle/>
            <a:p>
              <a:pPr algn="ctr">
                <a:lnSpc>
                  <a:spcPts val="399"/>
                </a:lnSpc>
              </a:pPr>
              <a:endParaRPr/>
            </a:p>
          </p:txBody>
        </p:sp>
      </p:grpSp>
      <p:sp>
        <p:nvSpPr>
          <p:cNvPr id="7" name="Freeform 7"/>
          <p:cNvSpPr/>
          <p:nvPr/>
        </p:nvSpPr>
        <p:spPr>
          <a:xfrm>
            <a:off x="-766950" y="5702105"/>
            <a:ext cx="7324713" cy="10287000"/>
          </a:xfrm>
          <a:custGeom>
            <a:avLst/>
            <a:gdLst/>
            <a:ahLst/>
            <a:cxnLst/>
            <a:rect l="l" t="t" r="r" b="b"/>
            <a:pathLst>
              <a:path w="7324713" h="10287000">
                <a:moveTo>
                  <a:pt x="0" y="0"/>
                </a:moveTo>
                <a:lnTo>
                  <a:pt x="7324714" y="0"/>
                </a:lnTo>
                <a:lnTo>
                  <a:pt x="7324714" y="10287000"/>
                </a:lnTo>
                <a:lnTo>
                  <a:pt x="0" y="10287000"/>
                </a:lnTo>
                <a:lnTo>
                  <a:pt x="0" y="0"/>
                </a:lnTo>
                <a:close/>
              </a:path>
            </a:pathLst>
          </a:custGeom>
          <a:blipFill>
            <a:blip r:embed="rId3"/>
            <a:stretch>
              <a:fillRect l="-98319" r="-92753"/>
            </a:stretch>
          </a:blipFill>
        </p:spPr>
        <p:txBody>
          <a:bodyPr/>
          <a:lstStyle/>
          <a:p>
            <a:endParaRPr lang="en-AU"/>
          </a:p>
        </p:txBody>
      </p:sp>
      <p:sp>
        <p:nvSpPr>
          <p:cNvPr id="8" name="Freeform 8"/>
          <p:cNvSpPr/>
          <p:nvPr/>
        </p:nvSpPr>
        <p:spPr>
          <a:xfrm>
            <a:off x="4035305" y="4008912"/>
            <a:ext cx="6799944" cy="6278088"/>
          </a:xfrm>
          <a:custGeom>
            <a:avLst/>
            <a:gdLst/>
            <a:ahLst/>
            <a:cxnLst/>
            <a:rect l="l" t="t" r="r" b="b"/>
            <a:pathLst>
              <a:path w="6799944" h="6278088">
                <a:moveTo>
                  <a:pt x="0" y="0"/>
                </a:moveTo>
                <a:lnTo>
                  <a:pt x="6799944" y="0"/>
                </a:lnTo>
                <a:lnTo>
                  <a:pt x="6799944" y="6278088"/>
                </a:lnTo>
                <a:lnTo>
                  <a:pt x="0" y="6278088"/>
                </a:lnTo>
                <a:lnTo>
                  <a:pt x="0" y="0"/>
                </a:lnTo>
                <a:close/>
              </a:path>
            </a:pathLst>
          </a:custGeom>
          <a:blipFill>
            <a:blip r:embed="rId4">
              <a:extLst>
                <a:ext uri="{96DAC541-7B7A-43D3-8B79-37D633B846F1}">
                  <asvg:svgBlip xmlns:asvg="http://schemas.microsoft.com/office/drawing/2016/SVG/main" r:embed="rId5"/>
                </a:ext>
              </a:extLst>
            </a:blip>
            <a:stretch>
              <a:fillRect b="-2355"/>
            </a:stretch>
          </a:blipFill>
        </p:spPr>
        <p:txBody>
          <a:bodyPr/>
          <a:lstStyle/>
          <a:p>
            <a:endParaRPr lang="en-AU"/>
          </a:p>
        </p:txBody>
      </p:sp>
      <p:sp>
        <p:nvSpPr>
          <p:cNvPr id="9" name="TextBox 9"/>
          <p:cNvSpPr txBox="1"/>
          <p:nvPr/>
        </p:nvSpPr>
        <p:spPr>
          <a:xfrm>
            <a:off x="11635545" y="3404776"/>
            <a:ext cx="5289220" cy="909480"/>
          </a:xfrm>
          <a:prstGeom prst="rect">
            <a:avLst/>
          </a:prstGeom>
        </p:spPr>
        <p:txBody>
          <a:bodyPr lIns="0" tIns="0" rIns="0" bIns="0" rtlCol="0" anchor="t">
            <a:spAutoFit/>
          </a:bodyPr>
          <a:lstStyle/>
          <a:p>
            <a:pPr algn="ctr">
              <a:lnSpc>
                <a:spcPts val="7840"/>
              </a:lnSpc>
            </a:pPr>
            <a:r>
              <a:rPr lang="en-US" sz="5600" dirty="0">
                <a:solidFill>
                  <a:srgbClr val="FFFFFF"/>
                </a:solidFill>
                <a:latin typeface="Century Gothic" panose="020B0502020202020204" pitchFamily="34" charset="0"/>
                <a:ea typeface="Century Gothic Paneuropean"/>
                <a:cs typeface="Century Gothic Paneuropean"/>
                <a:sym typeface="Century Gothic Paneuropean"/>
              </a:rPr>
              <a:t>QUESTIONS?</a:t>
            </a:r>
          </a:p>
        </p:txBody>
      </p:sp>
      <p:sp>
        <p:nvSpPr>
          <p:cNvPr id="10" name="Freeform 10"/>
          <p:cNvSpPr/>
          <p:nvPr/>
        </p:nvSpPr>
        <p:spPr>
          <a:xfrm>
            <a:off x="333914" y="72485"/>
            <a:ext cx="5936787" cy="5936787"/>
          </a:xfrm>
          <a:custGeom>
            <a:avLst/>
            <a:gdLst/>
            <a:ahLst/>
            <a:cxnLst/>
            <a:rect l="l" t="t" r="r" b="b"/>
            <a:pathLst>
              <a:path w="5936787" h="5936787">
                <a:moveTo>
                  <a:pt x="0" y="0"/>
                </a:moveTo>
                <a:lnTo>
                  <a:pt x="5936787" y="0"/>
                </a:lnTo>
                <a:lnTo>
                  <a:pt x="5936787" y="5936787"/>
                </a:lnTo>
                <a:lnTo>
                  <a:pt x="0" y="5936787"/>
                </a:lnTo>
                <a:lnTo>
                  <a:pt x="0" y="0"/>
                </a:lnTo>
                <a:close/>
              </a:path>
            </a:pathLst>
          </a:custGeom>
          <a:blipFill>
            <a:blip r:embed="rId6"/>
            <a:stretch>
              <a:fillRect/>
            </a:stretch>
          </a:blipFill>
        </p:spPr>
        <p:txBody>
          <a:bodyPr/>
          <a:lstStyle/>
          <a:p>
            <a:endParaRPr lang="en-AU"/>
          </a:p>
        </p:txBody>
      </p:sp>
      <p:grpSp>
        <p:nvGrpSpPr>
          <p:cNvPr id="11" name="Group 11"/>
          <p:cNvGrpSpPr/>
          <p:nvPr/>
        </p:nvGrpSpPr>
        <p:grpSpPr>
          <a:xfrm>
            <a:off x="13373575" y="7984494"/>
            <a:ext cx="3885725" cy="1305357"/>
            <a:chOff x="0" y="-38100"/>
            <a:chExt cx="5180967" cy="1740475"/>
          </a:xfrm>
        </p:grpSpPr>
        <p:sp>
          <p:nvSpPr>
            <p:cNvPr id="12" name="TextBox 12"/>
            <p:cNvSpPr txBox="1"/>
            <p:nvPr/>
          </p:nvSpPr>
          <p:spPr>
            <a:xfrm>
              <a:off x="809889" y="-38100"/>
              <a:ext cx="4371078" cy="1740475"/>
            </a:xfrm>
            <a:prstGeom prst="rect">
              <a:avLst/>
            </a:prstGeom>
          </p:spPr>
          <p:txBody>
            <a:bodyPr lIns="0" tIns="0" rIns="0" bIns="0" rtlCol="0" anchor="t">
              <a:spAutoFit/>
            </a:bodyPr>
            <a:lstStyle/>
            <a:p>
              <a:pPr algn="l">
                <a:lnSpc>
                  <a:spcPts val="3497"/>
                </a:lnSpc>
              </a:pPr>
              <a:r>
                <a:rPr lang="en-US" sz="2498" dirty="0">
                  <a:solidFill>
                    <a:srgbClr val="FFFFFF"/>
                  </a:solidFill>
                  <a:latin typeface="Century Gothic" panose="020B0502020202020204" pitchFamily="34" charset="0"/>
                  <a:ea typeface="Century Gothic Paneuropean Light"/>
                  <a:cs typeface="Century Gothic Paneuropean Light"/>
                  <a:sym typeface="Century Gothic Paneuropean Light"/>
                </a:rPr>
                <a:t>08 8231 8929</a:t>
              </a:r>
            </a:p>
            <a:p>
              <a:pPr algn="l">
                <a:lnSpc>
                  <a:spcPts val="3497"/>
                </a:lnSpc>
              </a:pPr>
              <a:r>
                <a:rPr lang="en-US" sz="2498" dirty="0">
                  <a:solidFill>
                    <a:srgbClr val="FFFFFF"/>
                  </a:solidFill>
                  <a:latin typeface="Century Gothic" panose="020B0502020202020204" pitchFamily="34" charset="0"/>
                  <a:ea typeface="Century Gothic Paneuropean Light"/>
                  <a:cs typeface="Century Gothic Paneuropean Light"/>
                  <a:sym typeface="Century Gothic Paneuropean Light"/>
                </a:rPr>
                <a:t>admin@wlssa.org.au</a:t>
              </a:r>
            </a:p>
            <a:p>
              <a:pPr algn="l">
                <a:lnSpc>
                  <a:spcPts val="3497"/>
                </a:lnSpc>
              </a:pPr>
              <a:r>
                <a:rPr lang="en-US" sz="2498" dirty="0">
                  <a:solidFill>
                    <a:srgbClr val="FFFFFF"/>
                  </a:solidFill>
                  <a:latin typeface="Century Gothic" panose="020B0502020202020204" pitchFamily="34" charset="0"/>
                  <a:ea typeface="Century Gothic Paneuropean Light"/>
                  <a:cs typeface="Century Gothic Paneuropean Light"/>
                  <a:sym typeface="Century Gothic Paneuropean Light"/>
                </a:rPr>
                <a:t>wlssa.org.au</a:t>
              </a:r>
            </a:p>
          </p:txBody>
        </p:sp>
        <p:sp>
          <p:nvSpPr>
            <p:cNvPr id="13" name="TextBox 13"/>
            <p:cNvSpPr txBox="1"/>
            <p:nvPr/>
          </p:nvSpPr>
          <p:spPr>
            <a:xfrm>
              <a:off x="0" y="-38100"/>
              <a:ext cx="1619777" cy="1738852"/>
            </a:xfrm>
            <a:prstGeom prst="rect">
              <a:avLst/>
            </a:prstGeom>
          </p:spPr>
          <p:txBody>
            <a:bodyPr lIns="0" tIns="0" rIns="0" bIns="0" rtlCol="0" anchor="t">
              <a:spAutoFit/>
            </a:bodyPr>
            <a:lstStyle/>
            <a:p>
              <a:pPr algn="l">
                <a:lnSpc>
                  <a:spcPts val="3497"/>
                </a:lnSpc>
              </a:pPr>
              <a:r>
                <a:rPr lang="en-US" sz="2498" b="1" dirty="0">
                  <a:solidFill>
                    <a:srgbClr val="FFFFFF"/>
                  </a:solidFill>
                  <a:latin typeface="Century Gothic" panose="020B0502020202020204" pitchFamily="34" charset="0"/>
                  <a:ea typeface="Century Gothic Paneuropean Bold"/>
                  <a:cs typeface="Century Gothic Paneuropean Bold"/>
                  <a:sym typeface="Century Gothic Paneuropean Bold"/>
                </a:rPr>
                <a:t>T:</a:t>
              </a:r>
            </a:p>
            <a:p>
              <a:pPr algn="l">
                <a:lnSpc>
                  <a:spcPts val="3497"/>
                </a:lnSpc>
              </a:pPr>
              <a:r>
                <a:rPr lang="en-US" sz="2498" b="1" dirty="0">
                  <a:solidFill>
                    <a:srgbClr val="FFFFFF"/>
                  </a:solidFill>
                  <a:latin typeface="Century Gothic" panose="020B0502020202020204" pitchFamily="34" charset="0"/>
                  <a:ea typeface="Century Gothic Paneuropean Bold"/>
                  <a:cs typeface="Century Gothic Paneuropean Bold"/>
                  <a:sym typeface="Century Gothic Paneuropean Bold"/>
                </a:rPr>
                <a:t>E:</a:t>
              </a:r>
            </a:p>
            <a:p>
              <a:pPr algn="l">
                <a:lnSpc>
                  <a:spcPts val="3497"/>
                </a:lnSpc>
              </a:pPr>
              <a:r>
                <a:rPr lang="en-US" sz="2498" b="1" dirty="0">
                  <a:solidFill>
                    <a:srgbClr val="FFFFFF"/>
                  </a:solidFill>
                  <a:latin typeface="Century Gothic" panose="020B0502020202020204" pitchFamily="34" charset="0"/>
                  <a:ea typeface="Century Gothic Paneuropean Bold"/>
                  <a:cs typeface="Century Gothic Paneuropean Bold"/>
                  <a:sym typeface="Century Gothic Paneuropean Bold"/>
                </a:rPr>
                <a:t>W:</a:t>
              </a: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oster with text and images  Description automatically generated"/>
          <p:cNvSpPr/>
          <p:nvPr/>
        </p:nvSpPr>
        <p:spPr>
          <a:xfrm>
            <a:off x="953741" y="0"/>
            <a:ext cx="7272907" cy="10287000"/>
          </a:xfrm>
          <a:custGeom>
            <a:avLst/>
            <a:gdLst/>
            <a:ahLst/>
            <a:cxnLst/>
            <a:rect l="l" t="t" r="r" b="b"/>
            <a:pathLst>
              <a:path w="7272907" h="10287000">
                <a:moveTo>
                  <a:pt x="0" y="0"/>
                </a:moveTo>
                <a:lnTo>
                  <a:pt x="7272908" y="0"/>
                </a:lnTo>
                <a:lnTo>
                  <a:pt x="7272908" y="10287000"/>
                </a:lnTo>
                <a:lnTo>
                  <a:pt x="0" y="10287000"/>
                </a:lnTo>
                <a:lnTo>
                  <a:pt x="0" y="0"/>
                </a:lnTo>
                <a:close/>
              </a:path>
            </a:pathLst>
          </a:custGeom>
          <a:blipFill>
            <a:blip r:embed="rId3"/>
            <a:stretch>
              <a:fillRect/>
            </a:stretch>
          </a:blipFill>
        </p:spPr>
        <p:txBody>
          <a:bodyPr/>
          <a:lstStyle/>
          <a:p>
            <a:endParaRPr lang="en-AU"/>
          </a:p>
        </p:txBody>
      </p:sp>
      <p:sp>
        <p:nvSpPr>
          <p:cNvPr id="3" name="Freeform 3" descr="A collage of a few cards  Description automatically generated with medium confidence"/>
          <p:cNvSpPr/>
          <p:nvPr/>
        </p:nvSpPr>
        <p:spPr>
          <a:xfrm>
            <a:off x="9717880" y="0"/>
            <a:ext cx="7272910" cy="10287000"/>
          </a:xfrm>
          <a:custGeom>
            <a:avLst/>
            <a:gdLst/>
            <a:ahLst/>
            <a:cxnLst/>
            <a:rect l="l" t="t" r="r" b="b"/>
            <a:pathLst>
              <a:path w="7272910" h="10287000">
                <a:moveTo>
                  <a:pt x="0" y="0"/>
                </a:moveTo>
                <a:lnTo>
                  <a:pt x="7272910" y="0"/>
                </a:lnTo>
                <a:lnTo>
                  <a:pt x="7272910" y="10287000"/>
                </a:lnTo>
                <a:lnTo>
                  <a:pt x="0" y="10287000"/>
                </a:lnTo>
                <a:lnTo>
                  <a:pt x="0" y="0"/>
                </a:lnTo>
                <a:close/>
              </a:path>
            </a:pathLst>
          </a:custGeom>
          <a:blipFill>
            <a:blip r:embed="rId4"/>
            <a:stretch>
              <a:fillRect/>
            </a:stretch>
          </a:blipFill>
        </p:spPr>
        <p:txBody>
          <a:bodyPr/>
          <a:lstStyle/>
          <a:p>
            <a:endParaRPr lang="en-AU"/>
          </a:p>
        </p:txBody>
      </p:sp>
      <p:grpSp>
        <p:nvGrpSpPr>
          <p:cNvPr id="4" name="Group 4"/>
          <p:cNvGrpSpPr>
            <a:grpSpLocks noChangeAspect="1"/>
          </p:cNvGrpSpPr>
          <p:nvPr/>
        </p:nvGrpSpPr>
        <p:grpSpPr>
          <a:xfrm>
            <a:off x="0" y="0"/>
            <a:ext cx="18288000" cy="72485"/>
            <a:chOff x="0" y="0"/>
            <a:chExt cx="18288000" cy="72492"/>
          </a:xfrm>
        </p:grpSpPr>
        <p:sp>
          <p:nvSpPr>
            <p:cNvPr id="5" name="Freeform 5"/>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530380"/>
            <a:ext cx="10988599" cy="2466975"/>
          </a:xfrm>
          <a:prstGeom prst="rect">
            <a:avLst/>
          </a:prstGeom>
        </p:spPr>
        <p:txBody>
          <a:bodyPr lIns="0" tIns="0" rIns="0" bIns="0" rtlCol="0" anchor="t">
            <a:spAutoFit/>
          </a:bodyPr>
          <a:lstStyle/>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Violence against women and children is a problem of epidemic proportions in Australia. </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On average, a woman is killed by an intimate partner every 10 days.</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A woman is also more likely to experience violence at particular life stages, such as while separating from a relationship.</a:t>
            </a:r>
          </a:p>
        </p:txBody>
      </p:sp>
      <p:sp>
        <p:nvSpPr>
          <p:cNvPr id="3" name="TextBox 3"/>
          <p:cNvSpPr txBox="1"/>
          <p:nvPr/>
        </p:nvSpPr>
        <p:spPr>
          <a:xfrm>
            <a:off x="10353374" y="8953500"/>
            <a:ext cx="6905926"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panose="020F0502020204030204" pitchFamily="34" charset="0"/>
                <a:ea typeface="Calibri (MS) Italics"/>
                <a:cs typeface="Calibri" panose="020F0502020204030204" pitchFamily="34" charset="0"/>
                <a:sym typeface="Calibri (MS) Italics"/>
              </a:rPr>
              <a:t>*National Plan to End Violence against Women and Children 2022-2032</a:t>
            </a:r>
          </a:p>
        </p:txBody>
      </p:sp>
      <p:sp>
        <p:nvSpPr>
          <p:cNvPr id="4" name="TextBox 4"/>
          <p:cNvSpPr txBox="1"/>
          <p:nvPr/>
        </p:nvSpPr>
        <p:spPr>
          <a:xfrm>
            <a:off x="6270701" y="5958961"/>
            <a:ext cx="10988599" cy="1508618"/>
          </a:xfrm>
          <a:prstGeom prst="rect">
            <a:avLst/>
          </a:prstGeom>
        </p:spPr>
        <p:txBody>
          <a:bodyPr lIns="0" tIns="0" rIns="0" bIns="0" rtlCol="0" anchor="t">
            <a:spAutoFit/>
          </a:bodyPr>
          <a:lstStyle/>
          <a:p>
            <a:pPr algn="l">
              <a:lnSpc>
                <a:spcPts val="3960"/>
              </a:lnSpc>
            </a:pPr>
            <a:r>
              <a:rPr lang="en-US" sz="3300" b="1" spc="30" dirty="0">
                <a:solidFill>
                  <a:srgbClr val="752D67"/>
                </a:solidFill>
                <a:latin typeface="Georgia Pro Bold"/>
                <a:ea typeface="Georgia Pro Bold"/>
                <a:cs typeface="Georgia Pro Bold"/>
                <a:sym typeface="Georgia Pro Bold"/>
              </a:rPr>
              <a:t>One in three women has experienced physical violence since the age of 15, and one in five has experienced sexual violence.</a:t>
            </a:r>
          </a:p>
        </p:txBody>
      </p:sp>
      <p:grpSp>
        <p:nvGrpSpPr>
          <p:cNvPr id="5" name="Group 5"/>
          <p:cNvGrpSpPr>
            <a:grpSpLocks noChangeAspect="1"/>
          </p:cNvGrpSpPr>
          <p:nvPr/>
        </p:nvGrpSpPr>
        <p:grpSpPr>
          <a:xfrm>
            <a:off x="0" y="0"/>
            <a:ext cx="18288000" cy="72485"/>
            <a:chOff x="0" y="0"/>
            <a:chExt cx="18288000" cy="72492"/>
          </a:xfrm>
        </p:grpSpPr>
        <p:sp>
          <p:nvSpPr>
            <p:cNvPr id="6" name="Freeform 6"/>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8" name="TextBox 8"/>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9" name="Freeform 9"/>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4"/>
            <a:stretch>
              <a:fillRect/>
            </a:stretch>
          </a:blipFill>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264,800+ Distressed Woman Stock Photos, Pictures &amp; Royalty-Free Images -  iStock | Distressed woman on phone, Distressed woman with baby, Distressed  woman at work"/>
          <p:cNvSpPr/>
          <p:nvPr/>
        </p:nvSpPr>
        <p:spPr>
          <a:xfrm>
            <a:off x="6270701" y="72485"/>
            <a:ext cx="13277715" cy="12397563"/>
          </a:xfrm>
          <a:custGeom>
            <a:avLst/>
            <a:gdLst/>
            <a:ahLst/>
            <a:cxnLst/>
            <a:rect l="l" t="t" r="r" b="b"/>
            <a:pathLst>
              <a:path w="13277715" h="12397563">
                <a:moveTo>
                  <a:pt x="0" y="0"/>
                </a:moveTo>
                <a:lnTo>
                  <a:pt x="13277715" y="0"/>
                </a:lnTo>
                <a:lnTo>
                  <a:pt x="13277715" y="12397563"/>
                </a:lnTo>
                <a:lnTo>
                  <a:pt x="0" y="12397563"/>
                </a:lnTo>
                <a:lnTo>
                  <a:pt x="0" y="0"/>
                </a:lnTo>
                <a:close/>
              </a:path>
            </a:pathLst>
          </a:custGeom>
          <a:blipFill>
            <a:blip r:embed="rId3">
              <a:alphaModFix amt="35000"/>
            </a:blip>
            <a:stretch>
              <a:fillRect l="-40056"/>
            </a:stretch>
          </a:blipFill>
        </p:spPr>
        <p:txBody>
          <a:bodyPr/>
          <a:lstStyle/>
          <a:p>
            <a:endParaRPr lang="en-AU"/>
          </a:p>
        </p:txBody>
      </p:sp>
      <p:sp>
        <p:nvSpPr>
          <p:cNvPr id="3" name="TextBox 3"/>
          <p:cNvSpPr txBox="1"/>
          <p:nvPr/>
        </p:nvSpPr>
        <p:spPr>
          <a:xfrm>
            <a:off x="6270701" y="2530380"/>
            <a:ext cx="10988599" cy="6581775"/>
          </a:xfrm>
          <a:prstGeom prst="rect">
            <a:avLst/>
          </a:prstGeom>
        </p:spPr>
        <p:txBody>
          <a:bodyPr lIns="0" tIns="0" rIns="0" bIns="0" rtlCol="0" anchor="t">
            <a:spAutoFit/>
          </a:bodyPr>
          <a:lstStyle/>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A high proportion of women in Australia (one in five) have experienced sexual violence since the age of 15, and one in sixteen men have experienced sexual violence since the age of 15.</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Around one in five women and one in nine men have experienced physical or sexual violence </a:t>
            </a:r>
            <a:r>
              <a:rPr lang="en-US" sz="2500" i="1" dirty="0">
                <a:solidFill>
                  <a:srgbClr val="000000"/>
                </a:solidFill>
                <a:latin typeface="Arial" panose="020B0604020202020204" pitchFamily="34" charset="0"/>
                <a:ea typeface="Calibri (MS) Italics"/>
                <a:cs typeface="Arial" panose="020B0604020202020204" pitchFamily="34" charset="0"/>
                <a:sym typeface="Calibri (MS) Italics"/>
              </a:rPr>
              <a:t>before </a:t>
            </a:r>
            <a:r>
              <a:rPr lang="en-US" sz="2500" dirty="0">
                <a:solidFill>
                  <a:srgbClr val="000000"/>
                </a:solidFill>
                <a:latin typeface="Arial" panose="020B0604020202020204" pitchFamily="34" charset="0"/>
                <a:ea typeface="Calibri (MS)"/>
                <a:cs typeface="Arial" panose="020B0604020202020204" pitchFamily="34" charset="0"/>
                <a:sym typeface="Calibri (MS)"/>
              </a:rPr>
              <a:t>the age of 15. </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A high proportion of sexual offences against children or young people were perpetrated by a family member, a friend, in an institutional context, or by someone known to the victim survivor.</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In the family context, sexual violence often occurs alongside other forms of physical violence carried out by a partner, spouse, or parent.</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Only about 13% of sexual offences are reported to police. Victim survivors (particularly child victim survivors) often report it many years later.</a:t>
            </a:r>
          </a:p>
          <a:p>
            <a:pPr algn="l">
              <a:lnSpc>
                <a:spcPts val="2700"/>
              </a:lnSpc>
            </a:pPr>
            <a:endParaRPr lang="en-US" sz="25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2500" dirty="0">
                <a:solidFill>
                  <a:srgbClr val="000000"/>
                </a:solidFill>
                <a:latin typeface="Arial" panose="020B0604020202020204" pitchFamily="34" charset="0"/>
                <a:ea typeface="Calibri (MS)"/>
                <a:cs typeface="Arial" panose="020B0604020202020204" pitchFamily="34" charset="0"/>
                <a:sym typeface="Calibri (MS)"/>
              </a:rPr>
              <a:t>Women with a disability and Aboriginal or Torres Strait Islander women are more likely to have experienced sexual violence than other women.</a:t>
            </a:r>
          </a:p>
        </p:txBody>
      </p:sp>
      <p:sp>
        <p:nvSpPr>
          <p:cNvPr id="4" name="TextBox 4"/>
          <p:cNvSpPr txBox="1"/>
          <p:nvPr/>
        </p:nvSpPr>
        <p:spPr>
          <a:xfrm>
            <a:off x="6951914" y="9569355"/>
            <a:ext cx="10307386"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panose="020F0502020204030204" pitchFamily="34" charset="0"/>
                <a:ea typeface="Calibri (MS) Italics"/>
                <a:cs typeface="Calibri" panose="020F0502020204030204" pitchFamily="34" charset="0"/>
                <a:sym typeface="Calibri (MS) Italics"/>
              </a:rPr>
              <a:t>Australian Law Reform Commission, Justice Responses to Sexual Violence: Issues Paper (2024)</a:t>
            </a:r>
          </a:p>
        </p:txBody>
      </p:sp>
      <p:grpSp>
        <p:nvGrpSpPr>
          <p:cNvPr id="5" name="Group 5"/>
          <p:cNvGrpSpPr>
            <a:grpSpLocks noChangeAspect="1"/>
          </p:cNvGrpSpPr>
          <p:nvPr/>
        </p:nvGrpSpPr>
        <p:grpSpPr>
          <a:xfrm>
            <a:off x="0" y="0"/>
            <a:ext cx="18288000" cy="72485"/>
            <a:chOff x="0" y="0"/>
            <a:chExt cx="18288000" cy="72492"/>
          </a:xfrm>
        </p:grpSpPr>
        <p:sp>
          <p:nvSpPr>
            <p:cNvPr id="6" name="Freeform 6"/>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4"/>
            <a:stretch>
              <a:fillRect/>
            </a:stretch>
          </a:blipFill>
        </p:spPr>
        <p:txBody>
          <a:bodyPr/>
          <a:lstStyle/>
          <a:p>
            <a:endParaRPr lang="en-AU"/>
          </a:p>
        </p:txBody>
      </p:sp>
      <p:sp>
        <p:nvSpPr>
          <p:cNvPr id="8" name="Freeform 8"/>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9" name="TextBox 9"/>
          <p:cNvSpPr txBox="1"/>
          <p:nvPr/>
        </p:nvSpPr>
        <p:spPr>
          <a:xfrm>
            <a:off x="1028700" y="1627409"/>
            <a:ext cx="10307386" cy="410369"/>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Sexual Assault Statistics</a:t>
            </a:r>
          </a:p>
        </p:txBody>
      </p:sp>
      <p:sp>
        <p:nvSpPr>
          <p:cNvPr id="10" name="TextBox 10"/>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264,800+ Distressed Woman Stock Photos, Pictures &amp; Royalty-Free Images -  iStock | Distressed woman on phone, Distressed woman with baby, Distressed  woman at work"/>
          <p:cNvSpPr/>
          <p:nvPr/>
        </p:nvSpPr>
        <p:spPr>
          <a:xfrm>
            <a:off x="6270701" y="72485"/>
            <a:ext cx="13277715" cy="12397563"/>
          </a:xfrm>
          <a:custGeom>
            <a:avLst/>
            <a:gdLst/>
            <a:ahLst/>
            <a:cxnLst/>
            <a:rect l="l" t="t" r="r" b="b"/>
            <a:pathLst>
              <a:path w="13277715" h="12397563">
                <a:moveTo>
                  <a:pt x="0" y="0"/>
                </a:moveTo>
                <a:lnTo>
                  <a:pt x="13277715" y="0"/>
                </a:lnTo>
                <a:lnTo>
                  <a:pt x="13277715" y="12397563"/>
                </a:lnTo>
                <a:lnTo>
                  <a:pt x="0" y="12397563"/>
                </a:lnTo>
                <a:lnTo>
                  <a:pt x="0" y="0"/>
                </a:lnTo>
                <a:close/>
              </a:path>
            </a:pathLst>
          </a:custGeom>
          <a:blipFill>
            <a:blip r:embed="rId2">
              <a:alphaModFix amt="35000"/>
            </a:blip>
            <a:stretch>
              <a:fillRect l="-40056"/>
            </a:stretch>
          </a:blipFill>
        </p:spPr>
        <p:txBody>
          <a:bodyPr/>
          <a:lstStyle/>
          <a:p>
            <a:endParaRPr lang="en-AU"/>
          </a:p>
        </p:txBody>
      </p:sp>
      <p:sp>
        <p:nvSpPr>
          <p:cNvPr id="3" name="TextBox 3"/>
          <p:cNvSpPr txBox="1"/>
          <p:nvPr/>
        </p:nvSpPr>
        <p:spPr>
          <a:xfrm>
            <a:off x="6270701" y="2530380"/>
            <a:ext cx="10988599" cy="2430602"/>
          </a:xfrm>
          <a:prstGeom prst="rect">
            <a:avLst/>
          </a:prstGeom>
        </p:spPr>
        <p:txBody>
          <a:bodyPr lIns="0" tIns="0" rIns="0" bIns="0" rtlCol="0" anchor="t">
            <a:spAutoFit/>
          </a:bodyPr>
          <a:lstStyle/>
          <a:p>
            <a:pPr algn="l">
              <a:lnSpc>
                <a:spcPts val="2700"/>
              </a:lnSpc>
            </a:pPr>
            <a:r>
              <a:rPr lang="en-US" sz="3200" dirty="0">
                <a:solidFill>
                  <a:srgbClr val="000000"/>
                </a:solidFill>
                <a:latin typeface="Arial" panose="020B0604020202020204" pitchFamily="34" charset="0"/>
                <a:ea typeface="Calibri (MS)"/>
                <a:cs typeface="Arial" panose="020B0604020202020204" pitchFamily="34" charset="0"/>
                <a:sym typeface="Calibri (MS)"/>
              </a:rPr>
              <a:t>Sexual assault continues to be underreported to police in Australia. </a:t>
            </a:r>
          </a:p>
          <a:p>
            <a:pPr algn="l">
              <a:lnSpc>
                <a:spcPts val="2700"/>
              </a:lnSpc>
            </a:pPr>
            <a:endParaRPr lang="en-US" sz="32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3200" dirty="0">
                <a:solidFill>
                  <a:srgbClr val="000000"/>
                </a:solidFill>
                <a:latin typeface="Arial" panose="020B0604020202020204" pitchFamily="34" charset="0"/>
                <a:ea typeface="Calibri (MS)"/>
                <a:cs typeface="Arial" panose="020B0604020202020204" pitchFamily="34" charset="0"/>
                <a:sym typeface="Calibri (MS)"/>
              </a:rPr>
              <a:t>Prosecution rates are low and conviction rates are even lower. </a:t>
            </a:r>
          </a:p>
          <a:p>
            <a:pPr algn="l">
              <a:lnSpc>
                <a:spcPts val="2700"/>
              </a:lnSpc>
            </a:pPr>
            <a:endParaRPr lang="en-US" sz="3200" dirty="0">
              <a:solidFill>
                <a:srgbClr val="000000"/>
              </a:solidFill>
              <a:latin typeface="Arial" panose="020B0604020202020204" pitchFamily="34" charset="0"/>
              <a:ea typeface="Calibri (MS)"/>
              <a:cs typeface="Arial" panose="020B0604020202020204" pitchFamily="34" charset="0"/>
              <a:sym typeface="Calibri (MS)"/>
            </a:endParaRPr>
          </a:p>
          <a:p>
            <a:pPr algn="l">
              <a:lnSpc>
                <a:spcPts val="2700"/>
              </a:lnSpc>
            </a:pPr>
            <a:r>
              <a:rPr lang="en-US" sz="3200" dirty="0">
                <a:solidFill>
                  <a:srgbClr val="000000"/>
                </a:solidFill>
                <a:latin typeface="Arial" panose="020B0604020202020204" pitchFamily="34" charset="0"/>
                <a:ea typeface="Calibri (MS)"/>
                <a:cs typeface="Arial" panose="020B0604020202020204" pitchFamily="34" charset="0"/>
                <a:sym typeface="Calibri (MS)"/>
              </a:rPr>
              <a:t>This illustrates the barriers faced by victim-survivors. </a:t>
            </a:r>
          </a:p>
        </p:txBody>
      </p:sp>
      <p:sp>
        <p:nvSpPr>
          <p:cNvPr id="4" name="TextBox 4"/>
          <p:cNvSpPr txBox="1"/>
          <p:nvPr/>
        </p:nvSpPr>
        <p:spPr>
          <a:xfrm>
            <a:off x="10013990" y="8953500"/>
            <a:ext cx="7245310"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panose="020F0502020204030204" pitchFamily="34" charset="0"/>
                <a:ea typeface="Calibri (MS) Italics"/>
                <a:cs typeface="Calibri" panose="020F0502020204030204" pitchFamily="34" charset="0"/>
                <a:sym typeface="Calibri (MS) Italics"/>
              </a:rPr>
              <a:t>MAG Work Plan on Criminal Justice Responses to Sexual Assault 2022-2027</a:t>
            </a:r>
          </a:p>
        </p:txBody>
      </p:sp>
      <p:grpSp>
        <p:nvGrpSpPr>
          <p:cNvPr id="5" name="Group 5"/>
          <p:cNvGrpSpPr>
            <a:grpSpLocks noChangeAspect="1"/>
          </p:cNvGrpSpPr>
          <p:nvPr/>
        </p:nvGrpSpPr>
        <p:grpSpPr>
          <a:xfrm>
            <a:off x="0" y="0"/>
            <a:ext cx="18288000" cy="72485"/>
            <a:chOff x="0" y="0"/>
            <a:chExt cx="18288000" cy="72492"/>
          </a:xfrm>
        </p:grpSpPr>
        <p:sp>
          <p:nvSpPr>
            <p:cNvPr id="6" name="Freeform 6"/>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8" name="Freeform 8"/>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9" name="TextBox 9"/>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10" name="TextBox 10"/>
          <p:cNvSpPr txBox="1"/>
          <p:nvPr/>
        </p:nvSpPr>
        <p:spPr>
          <a:xfrm>
            <a:off x="1028700" y="1627409"/>
            <a:ext cx="10307386"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Sexual Assault Statistics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539905"/>
            <a:ext cx="10987687" cy="3808735"/>
          </a:xfrm>
          <a:prstGeom prst="rect">
            <a:avLst/>
          </a:prstGeom>
        </p:spPr>
        <p:txBody>
          <a:bodyPr lIns="0" tIns="0" rIns="0" bIns="0" rtlCol="0" anchor="t">
            <a:spAutoFit/>
          </a:bodyPr>
          <a:lstStyle/>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In the most recent Australian Bureau of Statistics (ABS) publication </a:t>
            </a:r>
            <a:r>
              <a:rPr lang="en-US" sz="2499" i="1" dirty="0">
                <a:solidFill>
                  <a:srgbClr val="000000"/>
                </a:solidFill>
                <a:latin typeface="Calibri" panose="020F0502020204030204" pitchFamily="34" charset="0"/>
                <a:ea typeface="Calibri (MS) Italics"/>
                <a:cs typeface="Calibri" panose="020F0502020204030204" pitchFamily="34" charset="0"/>
                <a:sym typeface="Calibri (MS) Italics"/>
              </a:rPr>
              <a:t>Recorded Crime – Victims</a:t>
            </a:r>
            <a:r>
              <a:rPr lang="en-US" sz="2499" dirty="0">
                <a:solidFill>
                  <a:srgbClr val="000000"/>
                </a:solidFill>
                <a:latin typeface="Calibri" panose="020F0502020204030204" pitchFamily="34" charset="0"/>
                <a:ea typeface="Calibri (MS)"/>
                <a:cs typeface="Calibri" panose="020F0502020204030204" pitchFamily="34" charset="0"/>
                <a:sym typeface="Calibri (MS)"/>
              </a:rPr>
              <a:t>, the number of victims of sexual assault recorded by police in SA increased by 2% from 1,783 in the previous year to 1,816 victims in 2022.</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The number of sexual assault victims increased by 33 victims and was the highest recorded figure in the past 19 years.</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The sexual assault </a:t>
            </a:r>
            <a:r>
              <a:rPr lang="en-US" sz="2499" dirty="0" err="1">
                <a:solidFill>
                  <a:srgbClr val="000000"/>
                </a:solidFill>
                <a:latin typeface="Calibri" panose="020F0502020204030204" pitchFamily="34" charset="0"/>
                <a:ea typeface="Calibri (MS)"/>
                <a:cs typeface="Calibri" panose="020F0502020204030204" pitchFamily="34" charset="0"/>
                <a:sym typeface="Calibri (MS)"/>
              </a:rPr>
              <a:t>victimisation</a:t>
            </a:r>
            <a:r>
              <a:rPr lang="en-US" sz="2499" dirty="0">
                <a:solidFill>
                  <a:srgbClr val="000000"/>
                </a:solidFill>
                <a:latin typeface="Calibri" panose="020F0502020204030204" pitchFamily="34" charset="0"/>
                <a:ea typeface="Calibri (MS)"/>
                <a:cs typeface="Calibri" panose="020F0502020204030204" pitchFamily="34" charset="0"/>
                <a:sym typeface="Calibri (MS)"/>
              </a:rPr>
              <a:t> rate for Aboriginal persons was twice the overall rate.</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Most sexual assault </a:t>
            </a:r>
            <a:r>
              <a:rPr lang="en-US" sz="2499" dirty="0" err="1">
                <a:solidFill>
                  <a:srgbClr val="000000"/>
                </a:solidFill>
                <a:latin typeface="Calibri" panose="020F0502020204030204" pitchFamily="34" charset="0"/>
                <a:ea typeface="Calibri (MS)"/>
                <a:cs typeface="Calibri" panose="020F0502020204030204" pitchFamily="34" charset="0"/>
                <a:sym typeface="Calibri (MS)"/>
              </a:rPr>
              <a:t>victimisation</a:t>
            </a:r>
            <a:r>
              <a:rPr lang="en-US" sz="2499" dirty="0">
                <a:solidFill>
                  <a:srgbClr val="000000"/>
                </a:solidFill>
                <a:latin typeface="Calibri" panose="020F0502020204030204" pitchFamily="34" charset="0"/>
                <a:ea typeface="Calibri (MS)"/>
                <a:cs typeface="Calibri" panose="020F0502020204030204" pitchFamily="34" charset="0"/>
                <a:sym typeface="Calibri (MS)"/>
              </a:rPr>
              <a:t> occurred in a residential setting and did not involve a weapon.</a:t>
            </a:r>
          </a:p>
        </p:txBody>
      </p:sp>
      <p:sp>
        <p:nvSpPr>
          <p:cNvPr id="3" name="TextBox 3"/>
          <p:cNvSpPr txBox="1"/>
          <p:nvPr/>
        </p:nvSpPr>
        <p:spPr>
          <a:xfrm>
            <a:off x="7153227" y="8953500"/>
            <a:ext cx="10105161"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panose="020F0502020204030204" pitchFamily="34" charset="0"/>
                <a:ea typeface="Calibri (MS) Italics"/>
                <a:cs typeface="Calibri" panose="020F0502020204030204" pitchFamily="34" charset="0"/>
                <a:sym typeface="Calibri (MS) Italics"/>
              </a:rPr>
              <a:t>Attorney-General’s Department - Review of sexual consent laws in South Australia - Discussion paper (2022)</a:t>
            </a:r>
          </a:p>
        </p:txBody>
      </p:sp>
      <p:grpSp>
        <p:nvGrpSpPr>
          <p:cNvPr id="4" name="Group 4"/>
          <p:cNvGrpSpPr>
            <a:grpSpLocks noChangeAspect="1"/>
          </p:cNvGrpSpPr>
          <p:nvPr/>
        </p:nvGrpSpPr>
        <p:grpSpPr>
          <a:xfrm>
            <a:off x="0" y="0"/>
            <a:ext cx="18288000" cy="72485"/>
            <a:chOff x="0" y="0"/>
            <a:chExt cx="18288000" cy="72492"/>
          </a:xfrm>
        </p:grpSpPr>
        <p:sp>
          <p:nvSpPr>
            <p:cNvPr id="5" name="Freeform 5"/>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6" name="Freeform 6"/>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7" name="Freeform 7"/>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8" name="TextBox 8"/>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9" name="TextBox 9"/>
          <p:cNvSpPr txBox="1"/>
          <p:nvPr/>
        </p:nvSpPr>
        <p:spPr>
          <a:xfrm>
            <a:off x="1028700" y="1627409"/>
            <a:ext cx="10307386" cy="410369"/>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sym typeface="Georgia Pro Bold Italics"/>
              </a:rPr>
              <a:t>Sexual</a:t>
            </a: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 Assault Statistics - South Australia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0701" y="2539905"/>
            <a:ext cx="10987687" cy="5193729"/>
          </a:xfrm>
          <a:prstGeom prst="rect">
            <a:avLst/>
          </a:prstGeom>
        </p:spPr>
        <p:txBody>
          <a:bodyPr lIns="0" tIns="0" rIns="0" bIns="0" rtlCol="0" anchor="t">
            <a:spAutoFit/>
          </a:bodyPr>
          <a:lstStyle/>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Across all age ranges, the majority of sexual assault victims were female with 35% of these aged between 0 and 17 years.</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The majority of both female and male victims of sexual assault knew the offender.</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Despite the increase in numbers, sexual violence is still under-reported to police.</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According to the 2021-22 ABS Personal Safety Survey, Australia-wide figures show the majority (92% or 680,300) of women who experienced sexual assault by a male did not report the most recent incident to police.</a:t>
            </a:r>
          </a:p>
          <a:p>
            <a:pPr algn="l">
              <a:lnSpc>
                <a:spcPts val="2699"/>
              </a:lnSpc>
            </a:pPr>
            <a:endParaRPr lang="en-US" sz="2499"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dirty="0">
                <a:solidFill>
                  <a:srgbClr val="000000"/>
                </a:solidFill>
                <a:latin typeface="Calibri" panose="020F0502020204030204" pitchFamily="34" charset="0"/>
                <a:ea typeface="Calibri (MS)"/>
                <a:cs typeface="Calibri" panose="020F0502020204030204" pitchFamily="34" charset="0"/>
                <a:sym typeface="Calibri (MS)"/>
              </a:rPr>
              <a:t>The most common reasons women did not report the incident included:</a:t>
            </a:r>
          </a:p>
          <a:p>
            <a:pPr marL="1271787" lvl="2" indent="-423929" algn="l">
              <a:lnSpc>
                <a:spcPts val="2699"/>
              </a:lnSpc>
              <a:buFont typeface="Arial"/>
              <a:buChar char="⚬"/>
            </a:pPr>
            <a:r>
              <a:rPr lang="en-US" sz="2499" dirty="0">
                <a:solidFill>
                  <a:srgbClr val="000000"/>
                </a:solidFill>
                <a:latin typeface="Calibri" panose="020F0502020204030204" pitchFamily="34" charset="0"/>
                <a:ea typeface="Calibri (MS)"/>
                <a:cs typeface="Calibri" panose="020F0502020204030204" pitchFamily="34" charset="0"/>
                <a:sym typeface="Calibri (MS)"/>
              </a:rPr>
              <a:t>not regarding the incident as a serious offence</a:t>
            </a:r>
          </a:p>
          <a:p>
            <a:pPr marL="1271787" lvl="2" indent="-423929" algn="l">
              <a:lnSpc>
                <a:spcPts val="2699"/>
              </a:lnSpc>
              <a:buFont typeface="Arial"/>
              <a:buChar char="⚬"/>
            </a:pPr>
            <a:r>
              <a:rPr lang="en-US" sz="2499" dirty="0">
                <a:solidFill>
                  <a:srgbClr val="000000"/>
                </a:solidFill>
                <a:latin typeface="Calibri" panose="020F0502020204030204" pitchFamily="34" charset="0"/>
                <a:ea typeface="Calibri (MS)"/>
                <a:cs typeface="Calibri" panose="020F0502020204030204" pitchFamily="34" charset="0"/>
                <a:sym typeface="Calibri (MS)"/>
              </a:rPr>
              <a:t>feelings of shame or embarrassment</a:t>
            </a:r>
          </a:p>
          <a:p>
            <a:pPr marL="1271787" lvl="2" indent="-423929" algn="l">
              <a:lnSpc>
                <a:spcPts val="2699"/>
              </a:lnSpc>
              <a:buFont typeface="Arial"/>
              <a:buChar char="⚬"/>
            </a:pPr>
            <a:r>
              <a:rPr lang="en-US" sz="2499" dirty="0">
                <a:solidFill>
                  <a:srgbClr val="000000"/>
                </a:solidFill>
                <a:latin typeface="Calibri" panose="020F0502020204030204" pitchFamily="34" charset="0"/>
                <a:ea typeface="Calibri (MS)"/>
                <a:cs typeface="Calibri" panose="020F0502020204030204" pitchFamily="34" charset="0"/>
                <a:sym typeface="Calibri (MS)"/>
              </a:rPr>
              <a:t>thinking that there was nothing the police could do.</a:t>
            </a:r>
          </a:p>
        </p:txBody>
      </p:sp>
      <p:sp>
        <p:nvSpPr>
          <p:cNvPr id="3" name="TextBox 3"/>
          <p:cNvSpPr txBox="1"/>
          <p:nvPr/>
        </p:nvSpPr>
        <p:spPr>
          <a:xfrm>
            <a:off x="7153227" y="8953500"/>
            <a:ext cx="10105161" cy="272510"/>
          </a:xfrm>
          <a:prstGeom prst="rect">
            <a:avLst/>
          </a:prstGeom>
        </p:spPr>
        <p:txBody>
          <a:bodyPr lIns="0" tIns="0" rIns="0" bIns="0" rtlCol="0" anchor="t">
            <a:spAutoFit/>
          </a:bodyPr>
          <a:lstStyle/>
          <a:p>
            <a:pPr algn="r">
              <a:lnSpc>
                <a:spcPts val="2160"/>
              </a:lnSpc>
            </a:pPr>
            <a:r>
              <a:rPr lang="en-US" sz="1800" i="1" dirty="0">
                <a:solidFill>
                  <a:srgbClr val="000000"/>
                </a:solidFill>
                <a:latin typeface="Calibri (MS) Italics"/>
                <a:ea typeface="Calibri (MS) Italics"/>
                <a:cs typeface="Calibri (MS) Italics"/>
                <a:sym typeface="Calibri (MS) Italics"/>
              </a:rPr>
              <a:t>Attorney-General’s Department - Review of sexual consent laws in South Australia - Discussion paper (2022)</a:t>
            </a:r>
          </a:p>
        </p:txBody>
      </p:sp>
      <p:grpSp>
        <p:nvGrpSpPr>
          <p:cNvPr id="4" name="Group 4"/>
          <p:cNvGrpSpPr>
            <a:grpSpLocks noChangeAspect="1"/>
          </p:cNvGrpSpPr>
          <p:nvPr/>
        </p:nvGrpSpPr>
        <p:grpSpPr>
          <a:xfrm>
            <a:off x="0" y="0"/>
            <a:ext cx="18288000" cy="72485"/>
            <a:chOff x="0" y="0"/>
            <a:chExt cx="18288000" cy="72492"/>
          </a:xfrm>
        </p:grpSpPr>
        <p:sp>
          <p:nvSpPr>
            <p:cNvPr id="5" name="Freeform 5"/>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6" name="Freeform 6"/>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3"/>
            <a:stretch>
              <a:fillRect/>
            </a:stretch>
          </a:blipFill>
        </p:spPr>
        <p:txBody>
          <a:bodyPr/>
          <a:lstStyle/>
          <a:p>
            <a:endParaRPr lang="en-AU"/>
          </a:p>
        </p:txBody>
      </p:sp>
      <p:sp>
        <p:nvSpPr>
          <p:cNvPr id="7" name="Freeform 7"/>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8" name="TextBox 8"/>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
        <p:nvSpPr>
          <p:cNvPr id="9" name="TextBox 9"/>
          <p:cNvSpPr txBox="1"/>
          <p:nvPr/>
        </p:nvSpPr>
        <p:spPr>
          <a:xfrm>
            <a:off x="1028700" y="1627409"/>
            <a:ext cx="10307386"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Sexual Assault Statistics - South Australia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4,000+ Women Walking Together Illustrations, Royalty-Free Vector Graphics  &amp; Clip Art - iStock | Older women walking together, Two women walking  together, Business women walking together"/>
          <p:cNvSpPr/>
          <p:nvPr/>
        </p:nvSpPr>
        <p:spPr>
          <a:xfrm>
            <a:off x="6451748" y="1650484"/>
            <a:ext cx="14504463" cy="10286985"/>
          </a:xfrm>
          <a:custGeom>
            <a:avLst/>
            <a:gdLst/>
            <a:ahLst/>
            <a:cxnLst/>
            <a:rect l="l" t="t" r="r" b="b"/>
            <a:pathLst>
              <a:path w="14504463" h="10286985">
                <a:moveTo>
                  <a:pt x="0" y="0"/>
                </a:moveTo>
                <a:lnTo>
                  <a:pt x="14504463" y="0"/>
                </a:lnTo>
                <a:lnTo>
                  <a:pt x="14504463" y="10286985"/>
                </a:lnTo>
                <a:lnTo>
                  <a:pt x="0" y="10286985"/>
                </a:lnTo>
                <a:lnTo>
                  <a:pt x="0" y="0"/>
                </a:lnTo>
                <a:close/>
              </a:path>
            </a:pathLst>
          </a:custGeom>
          <a:blipFill>
            <a:blip r:embed="rId3">
              <a:alphaModFix amt="35000"/>
            </a:blip>
            <a:stretch>
              <a:fillRect t="-7261" b="-5629"/>
            </a:stretch>
          </a:blipFill>
        </p:spPr>
        <p:txBody>
          <a:bodyPr/>
          <a:lstStyle/>
          <a:p>
            <a:endParaRPr lang="en-AU"/>
          </a:p>
        </p:txBody>
      </p:sp>
      <p:sp>
        <p:nvSpPr>
          <p:cNvPr id="3" name="TextBox 3"/>
          <p:cNvSpPr txBox="1"/>
          <p:nvPr/>
        </p:nvSpPr>
        <p:spPr>
          <a:xfrm>
            <a:off x="1028700" y="1628593"/>
            <a:ext cx="12091378" cy="410625"/>
          </a:xfrm>
          <a:prstGeom prst="rect">
            <a:avLst/>
          </a:prstGeom>
        </p:spPr>
        <p:txBody>
          <a:bodyPr lIns="0" tIns="0" rIns="0" bIns="0" rtlCol="0" anchor="t">
            <a:spAutoFit/>
          </a:bodyPr>
          <a:lstStyle/>
          <a:p>
            <a:pPr algn="l">
              <a:lnSpc>
                <a:spcPts val="3240"/>
              </a:lnSpc>
            </a:pPr>
            <a:r>
              <a:rPr lang="en-US" sz="3000" b="1" i="1" spc="28" dirty="0">
                <a:solidFill>
                  <a:srgbClr val="752D67"/>
                </a:solidFill>
                <a:latin typeface="Georgia Pro" panose="02040502050405020303" pitchFamily="18" charset="0"/>
                <a:ea typeface="Georgia Pro Bold Italics"/>
                <a:cs typeface="Georgia Pro Bold Italics"/>
                <a:sym typeface="Georgia Pro Bold Italics"/>
              </a:rPr>
              <a:t>About our Family Violence &amp; Sexual Assault Legal Service </a:t>
            </a:r>
          </a:p>
        </p:txBody>
      </p:sp>
      <p:sp>
        <p:nvSpPr>
          <p:cNvPr id="4" name="TextBox 4"/>
          <p:cNvSpPr txBox="1"/>
          <p:nvPr/>
        </p:nvSpPr>
        <p:spPr>
          <a:xfrm>
            <a:off x="6270701" y="3490501"/>
            <a:ext cx="10988599" cy="2769989"/>
          </a:xfrm>
          <a:prstGeom prst="rect">
            <a:avLst/>
          </a:prstGeom>
        </p:spPr>
        <p:txBody>
          <a:bodyPr lIns="0" tIns="0" rIns="0" bIns="0" rtlCol="0" anchor="t">
            <a:spAutoFit/>
          </a:bodyPr>
          <a:lstStyle/>
          <a:p>
            <a:pPr algn="l">
              <a:lnSpc>
                <a:spcPts val="2699"/>
              </a:lnSpc>
            </a:pPr>
            <a:r>
              <a:rPr lang="en-US" sz="2499" spc="22" dirty="0">
                <a:solidFill>
                  <a:srgbClr val="000000"/>
                </a:solidFill>
                <a:latin typeface="Calibri" panose="020F0502020204030204" pitchFamily="34" charset="0"/>
                <a:ea typeface="Calibri (MS)"/>
                <a:cs typeface="Calibri" panose="020F0502020204030204" pitchFamily="34" charset="0"/>
                <a:sym typeface="Calibri (MS)"/>
              </a:rPr>
              <a:t>The Family Violence &amp; Sexual Assault Legal Service provides assistance to victim/survivors navigating the criminal justice system, Intervention Orders, dealing with police and IO breaches, VOCs, providing advice and advocacy to women who are victims in relation to criminal charges arising out a family violence or sexual assault.</a:t>
            </a:r>
          </a:p>
          <a:p>
            <a:pPr algn="l">
              <a:lnSpc>
                <a:spcPts val="2699"/>
              </a:lnSpc>
            </a:pPr>
            <a:endParaRPr lang="en-US" sz="2499" spc="22" dirty="0">
              <a:solidFill>
                <a:srgbClr val="000000"/>
              </a:solidFill>
              <a:latin typeface="Calibri" panose="020F0502020204030204" pitchFamily="34" charset="0"/>
              <a:ea typeface="Calibri (MS)"/>
              <a:cs typeface="Calibri" panose="020F0502020204030204" pitchFamily="34" charset="0"/>
              <a:sym typeface="Calibri (MS)"/>
            </a:endParaRPr>
          </a:p>
          <a:p>
            <a:pPr algn="l">
              <a:lnSpc>
                <a:spcPts val="2699"/>
              </a:lnSpc>
            </a:pPr>
            <a:r>
              <a:rPr lang="en-US" sz="2499" spc="23" dirty="0">
                <a:solidFill>
                  <a:srgbClr val="000000"/>
                </a:solidFill>
                <a:latin typeface="Calibri" panose="020F0502020204030204" pitchFamily="34" charset="0"/>
                <a:ea typeface="Calibri (MS)"/>
                <a:cs typeface="Calibri" panose="020F0502020204030204" pitchFamily="34" charset="0"/>
                <a:sym typeface="Calibri (MS)"/>
              </a:rPr>
              <a:t>We seek to understand trauma and its impact on those who come into contact with the criminal justice system, both as offenders and victims and survivors. </a:t>
            </a:r>
          </a:p>
        </p:txBody>
      </p:sp>
      <p:grpSp>
        <p:nvGrpSpPr>
          <p:cNvPr id="5" name="Group 5"/>
          <p:cNvGrpSpPr>
            <a:grpSpLocks noChangeAspect="1"/>
          </p:cNvGrpSpPr>
          <p:nvPr/>
        </p:nvGrpSpPr>
        <p:grpSpPr>
          <a:xfrm>
            <a:off x="0" y="0"/>
            <a:ext cx="18288000" cy="72485"/>
            <a:chOff x="0" y="0"/>
            <a:chExt cx="18288000" cy="72492"/>
          </a:xfrm>
        </p:grpSpPr>
        <p:sp>
          <p:nvSpPr>
            <p:cNvPr id="6" name="Freeform 6"/>
            <p:cNvSpPr/>
            <p:nvPr/>
          </p:nvSpPr>
          <p:spPr>
            <a:xfrm>
              <a:off x="0" y="0"/>
              <a:ext cx="18288000" cy="72517"/>
            </a:xfrm>
            <a:custGeom>
              <a:avLst/>
              <a:gdLst/>
              <a:ahLst/>
              <a:cxnLst/>
              <a:rect l="l" t="t" r="r" b="b"/>
              <a:pathLst>
                <a:path w="18288000" h="72517">
                  <a:moveTo>
                    <a:pt x="0" y="0"/>
                  </a:moveTo>
                  <a:lnTo>
                    <a:pt x="0" y="72517"/>
                  </a:lnTo>
                  <a:lnTo>
                    <a:pt x="18288000" y="72517"/>
                  </a:lnTo>
                  <a:lnTo>
                    <a:pt x="18288000" y="0"/>
                  </a:lnTo>
                  <a:close/>
                </a:path>
              </a:pathLst>
            </a:custGeom>
            <a:solidFill>
              <a:srgbClr val="752D67"/>
            </a:solidFill>
          </p:spPr>
          <p:txBody>
            <a:bodyPr/>
            <a:lstStyle/>
            <a:p>
              <a:endParaRPr lang="en-AU"/>
            </a:p>
          </p:txBody>
        </p:sp>
      </p:grpSp>
      <p:sp>
        <p:nvSpPr>
          <p:cNvPr id="7" name="Freeform 7"/>
          <p:cNvSpPr/>
          <p:nvPr/>
        </p:nvSpPr>
        <p:spPr>
          <a:xfrm>
            <a:off x="15798434" y="72485"/>
            <a:ext cx="2486470" cy="2486470"/>
          </a:xfrm>
          <a:custGeom>
            <a:avLst/>
            <a:gdLst/>
            <a:ahLst/>
            <a:cxnLst/>
            <a:rect l="l" t="t" r="r" b="b"/>
            <a:pathLst>
              <a:path w="2486470" h="2486470">
                <a:moveTo>
                  <a:pt x="0" y="0"/>
                </a:moveTo>
                <a:lnTo>
                  <a:pt x="2486470" y="0"/>
                </a:lnTo>
                <a:lnTo>
                  <a:pt x="2486470" y="2486470"/>
                </a:lnTo>
                <a:lnTo>
                  <a:pt x="0" y="2486470"/>
                </a:lnTo>
                <a:lnTo>
                  <a:pt x="0" y="0"/>
                </a:lnTo>
                <a:close/>
              </a:path>
            </a:pathLst>
          </a:custGeom>
          <a:blipFill>
            <a:blip r:embed="rId4"/>
            <a:stretch>
              <a:fillRect/>
            </a:stretch>
          </a:blipFill>
        </p:spPr>
        <p:txBody>
          <a:bodyPr/>
          <a:lstStyle/>
          <a:p>
            <a:endParaRPr lang="en-AU"/>
          </a:p>
        </p:txBody>
      </p:sp>
      <p:sp>
        <p:nvSpPr>
          <p:cNvPr id="8" name="Freeform 8"/>
          <p:cNvSpPr/>
          <p:nvPr/>
        </p:nvSpPr>
        <p:spPr>
          <a:xfrm>
            <a:off x="-66551" y="3050271"/>
            <a:ext cx="6337252" cy="7303280"/>
          </a:xfrm>
          <a:custGeom>
            <a:avLst/>
            <a:gdLst/>
            <a:ahLst/>
            <a:cxnLst/>
            <a:rect l="l" t="t" r="r" b="b"/>
            <a:pathLst>
              <a:path w="6337252" h="7303280">
                <a:moveTo>
                  <a:pt x="0" y="0"/>
                </a:moveTo>
                <a:lnTo>
                  <a:pt x="6337252" y="0"/>
                </a:lnTo>
                <a:lnTo>
                  <a:pt x="6337252" y="7303280"/>
                </a:lnTo>
                <a:lnTo>
                  <a:pt x="0" y="7303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9" name="TextBox 9"/>
          <p:cNvSpPr txBox="1"/>
          <p:nvPr/>
        </p:nvSpPr>
        <p:spPr>
          <a:xfrm>
            <a:off x="1028700" y="464290"/>
            <a:ext cx="12675280" cy="909480"/>
          </a:xfrm>
          <a:prstGeom prst="rect">
            <a:avLst/>
          </a:prstGeom>
        </p:spPr>
        <p:txBody>
          <a:bodyPr lIns="0" tIns="0" rIns="0" bIns="0" rtlCol="0" anchor="t">
            <a:spAutoFit/>
          </a:bodyPr>
          <a:lstStyle/>
          <a:p>
            <a:pPr algn="l">
              <a:lnSpc>
                <a:spcPts val="7840"/>
              </a:lnSpc>
            </a:pPr>
            <a:r>
              <a:rPr lang="en-US" sz="5600" dirty="0">
                <a:solidFill>
                  <a:srgbClr val="752D67"/>
                </a:solidFill>
                <a:latin typeface="Century Gothic" panose="020B0502020202020204" pitchFamily="34" charset="0"/>
                <a:ea typeface="Century Gothic Paneuropean"/>
                <a:cs typeface="Century Gothic Paneuropean"/>
                <a:sym typeface="Century Gothic Paneuropean"/>
              </a:rPr>
              <a:t>WOMEN’S LEGAL SERVICE (SA) </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1683</Words>
  <Application>Microsoft Office PowerPoint</Application>
  <PresentationFormat>Custom</PresentationFormat>
  <Paragraphs>201</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Century Gothic</vt:lpstr>
      <vt:lpstr>Arial</vt:lpstr>
      <vt:lpstr>Calibri</vt:lpstr>
      <vt:lpstr>Century Gothic Paneuropean</vt:lpstr>
      <vt:lpstr>Calibri (MS) Italics</vt:lpstr>
      <vt:lpstr>Georgia Pro Bold</vt:lpstr>
      <vt:lpstr>Georgia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Legal Service (SA) October 2024.pptx</dc:title>
  <dc:creator>Reyhaneh Sarbaziha</dc:creator>
  <cp:lastModifiedBy>Reyhaneh Sarbaziha</cp:lastModifiedBy>
  <cp:revision>6</cp:revision>
  <dcterms:created xsi:type="dcterms:W3CDTF">2006-08-16T00:00:00Z</dcterms:created>
  <dcterms:modified xsi:type="dcterms:W3CDTF">2024-11-07T22:47:42Z</dcterms:modified>
  <dc:identifier>DAGVexFpKJU</dc:identifier>
</cp:coreProperties>
</file>