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24" r:id="rId2"/>
    <p:sldId id="2542" r:id="rId3"/>
    <p:sldId id="2544" r:id="rId4"/>
    <p:sldId id="2545" r:id="rId5"/>
    <p:sldId id="2582" r:id="rId6"/>
    <p:sldId id="2552" r:id="rId7"/>
    <p:sldId id="2574" r:id="rId8"/>
    <p:sldId id="2587" r:id="rId9"/>
    <p:sldId id="2554" r:id="rId10"/>
    <p:sldId id="2588" r:id="rId11"/>
    <p:sldId id="2586" r:id="rId12"/>
    <p:sldId id="2589" r:id="rId13"/>
    <p:sldId id="2584" r:id="rId14"/>
    <p:sldId id="286" r:id="rId15"/>
    <p:sldId id="261" r:id="rId16"/>
    <p:sldId id="25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26"/>
    <a:srgbClr val="D6DBE2"/>
    <a:srgbClr val="5DAAB0"/>
    <a:srgbClr val="3B7579"/>
    <a:srgbClr val="AAD3D6"/>
    <a:srgbClr val="418287"/>
    <a:srgbClr val="DFE3E9"/>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5" autoAdjust="0"/>
    <p:restoredTop sz="79187" autoAdjust="0"/>
  </p:normalViewPr>
  <p:slideViewPr>
    <p:cSldViewPr snapToGrid="0" snapToObjects="1" showGuides="1">
      <p:cViewPr>
        <p:scale>
          <a:sx n="70" d="100"/>
          <a:sy n="70" d="100"/>
        </p:scale>
        <p:origin x="1866" y="474"/>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7/4/2024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7/4/2024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gend.online.immi.gov.au/migration/2021-2024/2024/12-04-2024/regs/Pages/_document00000/_level%20100001/level%20200011.aspx#JD_1234084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Open Sans" panose="020B0606030504020204" pitchFamily="34" charset="0"/>
              </a:rPr>
              <a:t>The Minister for Immigration has several powers to cancel a visa held by non-Citizens under the Migration Act. </a:t>
            </a:r>
          </a:p>
          <a:p>
            <a:r>
              <a:rPr lang="en-US" b="0" i="0" dirty="0">
                <a:solidFill>
                  <a:srgbClr val="333333"/>
                </a:solidFill>
                <a:effectLst/>
                <a:highlight>
                  <a:srgbClr val="FFFFFF"/>
                </a:highlight>
                <a:latin typeface="Open Sans" panose="020B0606030504020204" pitchFamily="34" charset="0"/>
              </a:rPr>
              <a:t>Most common powers of cancellation are: </a:t>
            </a:r>
          </a:p>
          <a:p>
            <a:pPr marL="171450" indent="-171450">
              <a:buFontTx/>
              <a:buChar char="-"/>
            </a:pPr>
            <a:r>
              <a:rPr lang="en-US" b="0" i="0" dirty="0">
                <a:solidFill>
                  <a:srgbClr val="333333"/>
                </a:solidFill>
                <a:effectLst/>
                <a:highlight>
                  <a:srgbClr val="FFFFFF"/>
                </a:highlight>
                <a:latin typeface="Open Sans" panose="020B0606030504020204" pitchFamily="34" charset="0"/>
              </a:rPr>
              <a:t>Providing incorrect information (s109);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333333"/>
                </a:solidFill>
                <a:effectLst/>
                <a:highlight>
                  <a:srgbClr val="FFFFFF"/>
                </a:highlight>
                <a:latin typeface="Open Sans" panose="020B0606030504020204" pitchFamily="34" charset="0"/>
              </a:rPr>
              <a:t>Non-compliance with a condition of the visa (s116) – if a visa holder is a risk to the health, safety and good order of the Australian community that is sufficient grounds to trigger a visa cancelation. </a:t>
            </a:r>
            <a:r>
              <a:rPr lang="en-US" dirty="0">
                <a:solidFill>
                  <a:schemeClr val="tx1"/>
                </a:solidFill>
              </a:rPr>
              <a:t>Very low risk threshold. Cancellation can happen at any time without warning.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Charge for family violence usually enough - Intervention Order </a:t>
            </a:r>
          </a:p>
          <a:p>
            <a:r>
              <a:rPr lang="en-US" dirty="0">
                <a:solidFill>
                  <a:schemeClr val="tx1"/>
                </a:solidFill>
              </a:rPr>
              <a:t>S116 decision usually made before criminal matter takes its course. </a:t>
            </a:r>
          </a:p>
          <a:p>
            <a:r>
              <a:rPr lang="en-US" dirty="0">
                <a:solidFill>
                  <a:schemeClr val="tx1"/>
                </a:solidFill>
              </a:rPr>
              <a:t>There does not need to be a direct, solid or certain foundation before the power to cancel a visa can arise. It can arise on the possibility that some event occurred in the past.”</a:t>
            </a:r>
          </a:p>
          <a:p>
            <a:pPr marL="171450" indent="-171450">
              <a:buFontTx/>
              <a:buChar char="-"/>
            </a:pPr>
            <a:r>
              <a:rPr lang="en-US" dirty="0">
                <a:solidFill>
                  <a:schemeClr val="tx1"/>
                </a:solidFill>
              </a:rPr>
              <a:t>Refuse or cancel a visa under s501 which is that the visa applicant does not pass the character test. </a:t>
            </a:r>
          </a:p>
          <a:p>
            <a:pPr marL="171450" indent="-171450">
              <a:buFontTx/>
              <a:buChar char="-"/>
            </a:pPr>
            <a:endParaRPr lang="en-US" dirty="0">
              <a:solidFill>
                <a:schemeClr val="tx1"/>
              </a:solidFill>
            </a:endParaRPr>
          </a:p>
          <a:p>
            <a:r>
              <a:rPr lang="en-US" dirty="0">
                <a:solidFill>
                  <a:schemeClr val="tx1"/>
                </a:solidFill>
              </a:rPr>
              <a:t>“</a:t>
            </a: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365332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Discretionary – is that the Minister assesses whether they pass the character and then can decide to exercise their power to cancel or not. </a:t>
            </a:r>
          </a:p>
          <a:p>
            <a:endParaRPr lang="en-US" dirty="0"/>
          </a:p>
          <a:p>
            <a:r>
              <a:rPr lang="en-US" b="0" i="0" dirty="0">
                <a:solidFill>
                  <a:srgbClr val="222222"/>
                </a:solidFill>
                <a:effectLst/>
                <a:highlight>
                  <a:srgbClr val="FFFFFF"/>
                </a:highlight>
                <a:latin typeface="Roboto" panose="02000000000000000000" pitchFamily="2" charset="0"/>
              </a:rPr>
              <a:t>Section 501(3A) states that a visa must be cancelled when the visa holder has been sentenced to 12 months or more imprisonment, or has been found guilty of a sexually based crime involving a child. The visa holder must also be serving a full-time custodial sentence.  This is called a </a:t>
            </a:r>
            <a:r>
              <a:rPr lang="en-US" b="0" i="1" dirty="0">
                <a:solidFill>
                  <a:srgbClr val="222222"/>
                </a:solidFill>
                <a:effectLst/>
                <a:highlight>
                  <a:srgbClr val="FFFFFF"/>
                </a:highlight>
                <a:latin typeface="Roboto" panose="02000000000000000000" pitchFamily="2" charset="0"/>
              </a:rPr>
              <a:t>mandatory cancellation.</a:t>
            </a: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24279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52558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bridging, provisional, temporary, permanent, residence, transitional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an Australia Citizen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u="sng" dirty="0"/>
              <a:t>When does notification occur?</a:t>
            </a:r>
          </a:p>
          <a:p>
            <a:r>
              <a:rPr lang="en-US" dirty="0"/>
              <a:t>Department is notified of ‘person of interest’ by DCS shortly after arrival in system</a:t>
            </a:r>
          </a:p>
          <a:p>
            <a:r>
              <a:rPr lang="en-US" dirty="0"/>
              <a:t>Department’s own policy guidelines direct cancellation to occur as soon as possible</a:t>
            </a:r>
          </a:p>
          <a:p>
            <a:r>
              <a:rPr lang="en-US" dirty="0"/>
              <a:t>BUT, overburdened NCCC/VACCU means significant delays and cases are generally triaged by date of expected release.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nSpc>
                <a:spcPts val="1500"/>
              </a:lnSpc>
              <a:spcBef>
                <a:spcPts val="600"/>
              </a:spcBef>
              <a:spcAft>
                <a:spcPts val="600"/>
              </a:spcAft>
            </a:pPr>
            <a:r>
              <a:rPr lang="en-AU" sz="1800" dirty="0">
                <a:effectLst/>
                <a:latin typeface="Spline Sans Light"/>
                <a:ea typeface="Times New Roman" panose="02020603050405020304" pitchFamily="18" charset="0"/>
                <a:cs typeface="Times New Roman" panose="02020603050405020304" pitchFamily="18" charset="0"/>
              </a:rPr>
              <a:t>The Department will send you a ‘Notice of Visa Cancellation’ as well as:</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a Revocation Request Form</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a Personal Details Form</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a copy of Ministerial Direction</a:t>
            </a:r>
            <a:r>
              <a:rPr lang="en-AU" sz="1800" dirty="0">
                <a:solidFill>
                  <a:srgbClr val="FF0000"/>
                </a:solidFill>
                <a:effectLst/>
                <a:latin typeface="Spline Sans Light"/>
                <a:ea typeface="Times New Roman" panose="02020603050405020304" pitchFamily="18" charset="0"/>
                <a:cs typeface="Times New Roman" panose="02020603050405020304" pitchFamily="18" charset="0"/>
              </a:rPr>
              <a:t> </a:t>
            </a:r>
            <a:r>
              <a:rPr lang="en-AU" sz="1800" dirty="0">
                <a:effectLst/>
                <a:latin typeface="Spline Sans Light"/>
                <a:ea typeface="Times New Roman" panose="02020603050405020304" pitchFamily="18" charset="0"/>
                <a:cs typeface="Times New Roman" panose="02020603050405020304" pitchFamily="18" charset="0"/>
              </a:rPr>
              <a:t>110 (or Ministerial Direction 99, if sent after 3 March 2023 and before 21 June 2024)</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a prepaid envelope addressed to the Department.</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l">
              <a:buAutoNum type="arabicPeriod" startAt="3"/>
            </a:pPr>
            <a:endParaRPr lang="en-AU" sz="1800" b="0" i="0" u="none" strike="noStrike" baseline="0" dirty="0">
              <a:solidFill>
                <a:srgbClr val="1F4E79"/>
              </a:solidFill>
              <a:latin typeface="Calibri" panose="020F0502020204030204" pitchFamily="34" charset="0"/>
            </a:endParaRPr>
          </a:p>
          <a:p>
            <a:pPr marL="342900" indent="-342900" algn="l">
              <a:buAutoNum type="arabicPeriod" startAt="3"/>
            </a:pPr>
            <a:endParaRPr lang="en-AU" sz="1800" b="0" i="0" u="none" strike="noStrike" baseline="0" dirty="0">
              <a:solidFill>
                <a:srgbClr val="1F4E79"/>
              </a:solidFill>
              <a:latin typeface="Calibri" panose="020F0502020204030204" pitchFamily="34" charset="0"/>
            </a:endParaRPr>
          </a:p>
          <a:p>
            <a:pPr>
              <a:lnSpc>
                <a:spcPts val="1500"/>
              </a:lnSpc>
              <a:spcBef>
                <a:spcPts val="600"/>
              </a:spcBef>
              <a:spcAft>
                <a:spcPts val="600"/>
              </a:spcAft>
            </a:pPr>
            <a:r>
              <a:rPr lang="en-AU" sz="1800" dirty="0">
                <a:effectLst/>
                <a:latin typeface="Spline Sans Light"/>
                <a:ea typeface="Times New Roman" panose="02020603050405020304" pitchFamily="18" charset="0"/>
                <a:cs typeface="Times New Roman" panose="02020603050405020304" pitchFamily="18" charset="0"/>
              </a:rPr>
              <a:t>Ministerial Direction 110 is a legal document that sets out what the Department will consider when deciding your revocation application.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ts val="1500"/>
              </a:lnSpc>
              <a:spcAft>
                <a:spcPts val="600"/>
              </a:spcAft>
            </a:pPr>
            <a:r>
              <a:rPr lang="en-AU" sz="1800" dirty="0">
                <a:effectLst/>
                <a:latin typeface="Spline Sans Light"/>
                <a:ea typeface="Times New Roman" panose="02020603050405020304" pitchFamily="18" charset="0"/>
                <a:cs typeface="Times New Roman" panose="02020603050405020304" pitchFamily="18" charset="0"/>
              </a:rPr>
              <a:t>There are 5 main areas the Department will investigate: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whether they need to protect the Australian community from you</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whether your past behaviour involves any family violence</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how long you have lived in Australia and your ties to Australia including whether you have lived in Australia from a young age</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whether you might put a child at risk (for example, do you have contact with a child and is this contact good or not good for the child’s upbringing?)</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ts val="1500"/>
              </a:lnSpc>
              <a:spcAft>
                <a:spcPts val="600"/>
              </a:spcAft>
              <a:buSzPts val="1050"/>
              <a:buFont typeface="Symbol" panose="05050102010706020507" pitchFamily="18" charset="2"/>
              <a:buChar char=""/>
              <a:tabLst>
                <a:tab pos="323850" algn="l"/>
              </a:tabLst>
            </a:pPr>
            <a:r>
              <a:rPr lang="en-AU" sz="1800" dirty="0">
                <a:effectLst/>
                <a:latin typeface="Spline Sans Light"/>
                <a:ea typeface="Times New Roman" panose="02020603050405020304" pitchFamily="18" charset="0"/>
                <a:cs typeface="Times New Roman" panose="02020603050405020304" pitchFamily="18" charset="0"/>
              </a:rPr>
              <a:t>whether the Australian community would expect a person in your situation to be allowed to stay in Australia.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l"/>
            <a:endParaRPr lang="en-US" sz="1800" b="0" i="0" u="none" strike="noStrike" baseline="0" dirty="0">
              <a:solidFill>
                <a:srgbClr val="000000"/>
              </a:solidFill>
            </a:endParaRPr>
          </a:p>
          <a:p>
            <a:pPr algn="l"/>
            <a:r>
              <a:rPr lang="en-US" sz="1800" b="1" i="0" u="none" strike="noStrike" baseline="0" dirty="0">
                <a:solidFill>
                  <a:srgbClr val="000000"/>
                </a:solidFill>
              </a:rPr>
              <a:t>Time limits </a:t>
            </a:r>
          </a:p>
          <a:p>
            <a:pPr algn="l"/>
            <a:r>
              <a:rPr lang="en-AU" sz="1800" b="0" i="0" u="none" strike="noStrike" baseline="0" dirty="0">
                <a:solidFill>
                  <a:srgbClr val="000000"/>
                </a:solidFill>
              </a:rPr>
              <a:t>Notification of revocation - </a:t>
            </a:r>
            <a:r>
              <a:rPr lang="en-US" sz="1800" b="0" i="0" u="none" strike="noStrike" baseline="0" dirty="0">
                <a:solidFill>
                  <a:srgbClr val="000000"/>
                </a:solidFill>
              </a:rPr>
              <a:t>must lodge within 9 days of notification</a:t>
            </a:r>
            <a:endParaRPr lang="en-AU"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AAT must decide the review within 84 days of notification</a:t>
            </a:r>
            <a:endParaRPr lang="en-AU" sz="1800" b="0" i="0" u="none" strike="noStrike" baseline="0" dirty="0">
              <a:solidFill>
                <a:srgbClr val="000000"/>
              </a:solidFill>
            </a:endParaRPr>
          </a:p>
          <a:p>
            <a:r>
              <a:rPr lang="en-US" sz="1800" b="0" i="0" u="none" strike="noStrike" baseline="0" dirty="0">
                <a:solidFill>
                  <a:srgbClr val="000000"/>
                </a:solidFill>
              </a:rPr>
              <a:t>Judicial review to Federal Court within 35 days </a:t>
            </a:r>
          </a:p>
          <a:p>
            <a:pPr algn="l"/>
            <a:endParaRPr lang="en-US" sz="1800" b="0" i="0" u="none" strike="noStrike" baseline="0" dirty="0">
              <a:solidFill>
                <a:srgbClr val="000000"/>
              </a:solidFill>
            </a:endParaRPr>
          </a:p>
          <a:p>
            <a:r>
              <a:rPr lang="en-US" sz="1800" u="sng" dirty="0"/>
              <a:t>Deadline</a:t>
            </a:r>
          </a:p>
          <a:p>
            <a:r>
              <a:rPr lang="en-US" sz="1800" u="none" dirty="0"/>
              <a:t>There is strict 28 day deadline that cannot be extended. </a:t>
            </a:r>
            <a:br>
              <a:rPr lang="en-US" sz="1800" u="none" dirty="0"/>
            </a:br>
            <a:r>
              <a:rPr lang="en-US" sz="1800" u="none" dirty="0"/>
              <a:t>If you fail to meet this deadline, your visa remains cancelled and no further opportunity to apply for revocation. </a:t>
            </a:r>
          </a:p>
          <a:p>
            <a:r>
              <a:rPr lang="en-US" sz="1800" u="none" dirty="0"/>
              <a:t>No meaningful appeal options – JR of 501(3A) decision itself bound to fail.</a:t>
            </a:r>
          </a:p>
          <a:p>
            <a:r>
              <a:rPr lang="en-US" sz="1800" u="none" dirty="0"/>
              <a:t>Only option is to wait transfer into Immigration Detention and then seek Ministerial Intervention under s195A and seek injunctive relief from removal as required. </a:t>
            </a:r>
          </a:p>
          <a:p>
            <a:pPr algn="l"/>
            <a:endParaRPr lang="en-US" sz="1800" b="0" i="0" u="none" strike="noStrike" baseline="0" dirty="0">
              <a:solidFill>
                <a:srgbClr val="000000"/>
              </a:solidFill>
            </a:endParaRPr>
          </a:p>
          <a:p>
            <a:pPr marL="0" indent="0" algn="l">
              <a:buNone/>
            </a:pPr>
            <a:r>
              <a:rPr lang="en-US" sz="1800" b="0" i="0" u="none" strike="noStrike" baseline="0" dirty="0">
                <a:solidFill>
                  <a:srgbClr val="000000"/>
                </a:solidFill>
              </a:rPr>
              <a:t> </a:t>
            </a:r>
            <a:r>
              <a:rPr lang="en-US" sz="2800" b="0" i="0" dirty="0">
                <a:solidFill>
                  <a:srgbClr val="000000"/>
                </a:solidFill>
                <a:effectLst/>
              </a:rPr>
              <a:t>Unless and until the cancellation decision is revoked, while in Australi</a:t>
            </a:r>
            <a:r>
              <a:rPr lang="en-US" sz="2800" dirty="0">
                <a:solidFill>
                  <a:srgbClr val="000000"/>
                </a:solidFill>
              </a:rPr>
              <a:t>a </a:t>
            </a:r>
            <a:r>
              <a:rPr lang="en-US" sz="2800" b="0" i="0" dirty="0">
                <a:solidFill>
                  <a:srgbClr val="000000"/>
                </a:solidFill>
                <a:effectLst/>
              </a:rPr>
              <a:t>the applicant must remain either in prison or, when eligible for release, in immigration detention.</a:t>
            </a:r>
          </a:p>
          <a:p>
            <a:pPr marL="0" indent="0" algn="l">
              <a:buNone/>
            </a:pPr>
            <a:endParaRPr lang="en-US" sz="1800" b="0" i="0" u="none" strike="noStrike" baseline="0" dirty="0">
              <a:solidFill>
                <a:srgbClr val="000000"/>
              </a:solidFill>
            </a:endParaRPr>
          </a:p>
          <a:p>
            <a:pPr algn="l"/>
            <a:r>
              <a:rPr lang="en-US" dirty="0">
                <a:solidFill>
                  <a:srgbClr val="000000"/>
                </a:solidFill>
              </a:rPr>
              <a:t>Section </a:t>
            </a:r>
            <a:r>
              <a:rPr lang="en-US" b="0" i="0" dirty="0">
                <a:solidFill>
                  <a:srgbClr val="000000"/>
                </a:solidFill>
                <a:effectLst/>
              </a:rPr>
              <a:t>198 of the Act requires non-visa holder to be removed as soon as reasonably practical once non-revocation decision is finally determined</a:t>
            </a:r>
          </a:p>
          <a:p>
            <a:pPr marL="0" indent="0" algn="l">
              <a:buNone/>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2716975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SAPOL intervention order is sufficient to enliven – s116 temporary visa holders</a:t>
            </a:r>
          </a:p>
          <a:p>
            <a:endParaRPr lang="en-US" dirty="0"/>
          </a:p>
          <a:p>
            <a:r>
              <a:rPr lang="en-US" dirty="0"/>
              <a:t>Whether is on no admissions basis will still mean must be declared and will be required to provide comprehensive material and be subject to delays</a:t>
            </a:r>
          </a:p>
          <a:p>
            <a:r>
              <a:rPr lang="en-US" dirty="0"/>
              <a:t>Applies at time of application, and also an obligation to update if change to answer to this question at any time prior to visa decision.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Department’s National Character Consideration Unit (“NCCC”) is notified of ‘persons of interest’ through the provision of prison lists from State and Territory Corrective Services. SAPOL also provides referrals. </a:t>
            </a:r>
          </a:p>
          <a:p>
            <a:endParaRPr lang="en-AU" dirty="0"/>
          </a:p>
        </p:txBody>
      </p:sp>
      <p:sp>
        <p:nvSpPr>
          <p:cNvPr id="4" name="Slide Number Placeholder 3"/>
          <p:cNvSpPr>
            <a:spLocks noGrp="1"/>
          </p:cNvSpPr>
          <p:nvPr>
            <p:ph type="sldNum" sz="quarter" idx="5"/>
          </p:nvPr>
        </p:nvSpPr>
        <p:spPr/>
        <p:txBody>
          <a:bodyPr/>
          <a:lstStyle/>
          <a:p>
            <a:fld id="{480053E6-048B-4D00-B167-BB9EF040A161}" type="slidenum">
              <a:rPr lang="en-AU" smtClean="0"/>
              <a:t>14</a:t>
            </a:fld>
            <a:endParaRPr lang="en-AU"/>
          </a:p>
        </p:txBody>
      </p:sp>
    </p:spTree>
    <p:extLst>
      <p:ext uri="{BB962C8B-B14F-4D97-AF65-F5344CB8AC3E}">
        <p14:creationId xmlns:p14="http://schemas.microsoft.com/office/powerpoint/2010/main" val="191129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of cancellation: Permanent Exclusion</a:t>
            </a:r>
          </a:p>
        </p:txBody>
      </p:sp>
      <p:sp>
        <p:nvSpPr>
          <p:cNvPr id="4" name="Slide Number Placeholder 3"/>
          <p:cNvSpPr>
            <a:spLocks noGrp="1"/>
          </p:cNvSpPr>
          <p:nvPr>
            <p:ph type="sldNum" sz="quarter" idx="5"/>
          </p:nvPr>
        </p:nvSpPr>
        <p:spPr/>
        <p:txBody>
          <a:bodyPr/>
          <a:lstStyle/>
          <a:p>
            <a:fld id="{480053E6-048B-4D00-B167-BB9EF040A161}" type="slidenum">
              <a:rPr lang="en-AU" smtClean="0"/>
              <a:t>15</a:t>
            </a:fld>
            <a:endParaRPr lang="en-AU"/>
          </a:p>
        </p:txBody>
      </p:sp>
    </p:spTree>
    <p:extLst>
      <p:ext uri="{BB962C8B-B14F-4D97-AF65-F5344CB8AC3E}">
        <p14:creationId xmlns:p14="http://schemas.microsoft.com/office/powerpoint/2010/main" val="232801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78220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52555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369574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40053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Recent changed</a:t>
            </a:r>
          </a:p>
          <a:p>
            <a:r>
              <a:rPr lang="en-AU" sz="1800" b="0" i="0" u="none" strike="noStrike" baseline="0" dirty="0">
                <a:latin typeface="TimesNewRomanPSMT"/>
              </a:rPr>
              <a:t>Omit “suffered”, substitute “experienced”.</a:t>
            </a:r>
            <a:endParaRPr lang="en-US" sz="1800" b="0" i="0" u="none" strike="noStrike" baseline="0" dirty="0">
              <a:latin typeface="TimesNewRomanPSMT"/>
            </a:endParaRPr>
          </a:p>
          <a:p>
            <a:endParaRPr lang="en-US" sz="1800" b="0" i="0" u="none" strike="noStrike" baseline="0" dirty="0">
              <a:latin typeface="TimesNewRomanPSMT"/>
            </a:endParaRPr>
          </a:p>
          <a:p>
            <a:pPr algn="l"/>
            <a:r>
              <a:rPr lang="en-US" sz="1800" b="0" i="0" u="none" strike="noStrike" baseline="0" dirty="0">
                <a:latin typeface="TimesNewRomanPSMT"/>
              </a:rPr>
              <a:t>Amendments are also made to the definition of family violence to specify that</a:t>
            </a:r>
          </a:p>
          <a:p>
            <a:pPr algn="l"/>
            <a:r>
              <a:rPr lang="en-US" sz="1800" b="0" i="0" u="none" strike="noStrike" baseline="0" dirty="0">
                <a:latin typeface="TimesNewRomanPSMT"/>
              </a:rPr>
              <a:t>it may occur between prospective spouses. Previously it only referred to family violence</a:t>
            </a:r>
          </a:p>
          <a:p>
            <a:pPr algn="l"/>
            <a:r>
              <a:rPr lang="en-US" sz="1800" b="0" i="0" u="none" strike="noStrike" baseline="0" dirty="0">
                <a:latin typeface="TimesNewRomanPSMT"/>
              </a:rPr>
              <a:t>occurring within a married or de facto relationship. This expansion allows Prospective</a:t>
            </a:r>
          </a:p>
          <a:p>
            <a:pPr algn="l"/>
            <a:r>
              <a:rPr lang="en-US" sz="1800" b="0" i="0" u="none" strike="noStrike" baseline="0" dirty="0">
                <a:latin typeface="TimesNewRomanPSMT"/>
              </a:rPr>
              <a:t>Marriage (Subclass 300) visa applicants to access the </a:t>
            </a:r>
            <a:r>
              <a:rPr lang="en-US" sz="1800" b="0" i="1" u="none" strike="noStrike" baseline="0" dirty="0">
                <a:latin typeface="TimesNewRomanPS-ItalicMT"/>
              </a:rPr>
              <a:t>family violence provision </a:t>
            </a:r>
            <a:r>
              <a:rPr lang="en-US" sz="1800" b="0" i="0" u="none" strike="noStrike" baseline="0" dirty="0">
                <a:latin typeface="TimesNewRomanPSMT"/>
              </a:rPr>
              <a:t>contained</a:t>
            </a:r>
          </a:p>
          <a:p>
            <a:pPr algn="l"/>
            <a:r>
              <a:rPr lang="en-US" sz="1800" b="0" i="0" u="none" strike="noStrike" baseline="0" dirty="0">
                <a:latin typeface="TimesNewRomanPSMT"/>
              </a:rPr>
              <a:t>within the Partner (Subclass 820/801) visa.</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169904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3243940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Open Sans" panose="020B0606030504020204" pitchFamily="34" charset="0"/>
              </a:rPr>
              <a:t>Coercive control is almost always an underpinning dynamic of family violence. Coercive control involves perpetrators using abusive </a:t>
            </a:r>
            <a:r>
              <a:rPr lang="en-US" b="0" i="0" dirty="0" err="1">
                <a:solidFill>
                  <a:srgbClr val="000000"/>
                </a:solidFill>
                <a:effectLst/>
                <a:highlight>
                  <a:srgbClr val="FFFFFF"/>
                </a:highlight>
                <a:latin typeface="Open Sans" panose="020B0606030504020204" pitchFamily="34" charset="0"/>
              </a:rPr>
              <a:t>behaviours</a:t>
            </a:r>
            <a:r>
              <a:rPr lang="en-US" b="0" i="0" dirty="0">
                <a:solidFill>
                  <a:srgbClr val="000000"/>
                </a:solidFill>
                <a:effectLst/>
                <a:highlight>
                  <a:srgbClr val="FFFFFF"/>
                </a:highlight>
                <a:latin typeface="Open Sans" panose="020B0606030504020204" pitchFamily="34" charset="0"/>
              </a:rPr>
              <a:t>, such as those described below, in a cyclic pattern over time in a way that creates and maintains power and dominance over another person or persons. Perpetrators may use physical or non-physical abusive </a:t>
            </a:r>
            <a:r>
              <a:rPr lang="en-US" b="0" i="0" dirty="0" err="1">
                <a:solidFill>
                  <a:srgbClr val="000000"/>
                </a:solidFill>
                <a:effectLst/>
                <a:highlight>
                  <a:srgbClr val="FFFFFF"/>
                </a:highlight>
                <a:latin typeface="Open Sans" panose="020B0606030504020204" pitchFamily="34" charset="0"/>
              </a:rPr>
              <a:t>behaviours</a:t>
            </a:r>
            <a:r>
              <a:rPr lang="en-US" b="0" i="0" dirty="0">
                <a:solidFill>
                  <a:srgbClr val="000000"/>
                </a:solidFill>
                <a:effectLst/>
                <a:highlight>
                  <a:srgbClr val="FFFFFF"/>
                </a:highlight>
                <a:latin typeface="Open Sans" panose="020B0606030504020204" pitchFamily="34" charset="0"/>
              </a:rPr>
              <a:t>, or a combination of both.</a:t>
            </a:r>
            <a:endParaRPr lang="en-AU" i="0" dirty="0">
              <a:solidFill>
                <a:srgbClr val="C1503A"/>
              </a:solidFill>
              <a:effectLst/>
              <a:highlight>
                <a:srgbClr val="FFFFFF"/>
              </a:highlight>
            </a:endParaRPr>
          </a:p>
          <a:p>
            <a:endParaRPr lang="en-US" b="0" i="0" dirty="0">
              <a:solidFill>
                <a:srgbClr val="000000"/>
              </a:solidFill>
              <a:effectLst/>
              <a:highlight>
                <a:srgbClr val="FFFFFF"/>
              </a:highlight>
              <a:latin typeface="Open Sans" panose="020B0606030504020204" pitchFamily="34" charset="0"/>
            </a:endParaRPr>
          </a:p>
          <a:p>
            <a:endParaRPr lang="en-US" b="0" i="0" dirty="0">
              <a:solidFill>
                <a:srgbClr val="000000"/>
              </a:solidFill>
              <a:effectLst/>
              <a:highlight>
                <a:srgbClr val="FFFFFF"/>
              </a:highlight>
              <a:latin typeface="Open Sans" panose="020B0606030504020204" pitchFamily="34" charset="0"/>
            </a:endParaRPr>
          </a:p>
          <a:p>
            <a:r>
              <a:rPr lang="en-US" b="0" i="0" dirty="0">
                <a:solidFill>
                  <a:srgbClr val="000000"/>
                </a:solidFill>
                <a:effectLst/>
                <a:highlight>
                  <a:srgbClr val="FFFFFF"/>
                </a:highlight>
                <a:latin typeface="Open Sans" panose="020B0606030504020204" pitchFamily="34" charset="0"/>
              </a:rPr>
              <a:t>It should be noted that threats to immigration status, and fear of what will happen to them and/or any children, may result in an alleged victim remaining in the relationship, leaving and returning to the relationship several times, and/or result in the alleged victim not notifying the Department, or seeking assistance from service providers, for an extended period of time.</a:t>
            </a:r>
            <a:endParaRPr lang="en-AU" dirty="0"/>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4011679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Open Sans" panose="020B0606030504020204" pitchFamily="34" charset="0"/>
              </a:rPr>
              <a:t>If the applicant submits evidence that meets the requirements of Judicial Evidence – then the decision makers </a:t>
            </a:r>
            <a:r>
              <a:rPr lang="en-US" b="1" i="0" dirty="0">
                <a:solidFill>
                  <a:srgbClr val="000000"/>
                </a:solidFill>
                <a:effectLst/>
                <a:highlight>
                  <a:srgbClr val="FFFFFF"/>
                </a:highlight>
                <a:latin typeface="Open Sans" panose="020B0606030504020204" pitchFamily="34" charset="0"/>
              </a:rPr>
              <a:t>must </a:t>
            </a:r>
            <a:r>
              <a:rPr lang="en-US" b="0" i="0" dirty="0">
                <a:solidFill>
                  <a:srgbClr val="000000"/>
                </a:solidFill>
                <a:effectLst/>
                <a:highlight>
                  <a:srgbClr val="FFFFFF"/>
                </a:highlight>
                <a:latin typeface="Open Sans" panose="020B0606030504020204" pitchFamily="34" charset="0"/>
              </a:rPr>
              <a:t>proceed with the visa application on the basis that the alleged victim is taken to have suffered </a:t>
            </a:r>
            <a:r>
              <a:rPr lang="en-US" b="0" i="0" dirty="0">
                <a:solidFill>
                  <a:srgbClr val="000000"/>
                </a:solidFill>
                <a:effectLst/>
                <a:highlight>
                  <a:srgbClr val="FFFF00"/>
                </a:highlight>
                <a:latin typeface="Open Sans" panose="020B0606030504020204" pitchFamily="34" charset="0"/>
              </a:rPr>
              <a:t>family</a:t>
            </a:r>
            <a:r>
              <a:rPr lang="en-US" b="0" i="0" dirty="0">
                <a:solidFill>
                  <a:srgbClr val="000000"/>
                </a:solidFill>
                <a:effectLst/>
                <a:highlight>
                  <a:srgbClr val="FFFFFF"/>
                </a:highlight>
                <a:latin typeface="Open Sans" panose="020B0606030504020204" pitchFamily="34" charset="0"/>
              </a:rPr>
              <a:t> </a:t>
            </a:r>
            <a:r>
              <a:rPr lang="en-US" b="0" i="0" dirty="0">
                <a:solidFill>
                  <a:srgbClr val="000000"/>
                </a:solidFill>
                <a:effectLst/>
                <a:highlight>
                  <a:srgbClr val="FFFF00"/>
                </a:highlight>
                <a:latin typeface="Open Sans" panose="020B0606030504020204" pitchFamily="34" charset="0"/>
              </a:rPr>
              <a:t>violence</a:t>
            </a:r>
            <a:r>
              <a:rPr lang="en-US" b="0" i="0" dirty="0">
                <a:solidFill>
                  <a:srgbClr val="000000"/>
                </a:solidFill>
                <a:effectLst/>
                <a:highlight>
                  <a:srgbClr val="FFFFFF"/>
                </a:highlight>
                <a:latin typeface="Open Sans" panose="020B0606030504020204" pitchFamily="34" charset="0"/>
              </a:rPr>
              <a:t> and that the applicant therefore satisfies the relevant Schedule 2 </a:t>
            </a:r>
            <a:r>
              <a:rPr lang="en-US" b="0" i="0" dirty="0">
                <a:solidFill>
                  <a:srgbClr val="000000"/>
                </a:solidFill>
                <a:effectLst/>
                <a:highlight>
                  <a:srgbClr val="FFFF00"/>
                </a:highlight>
                <a:latin typeface="Open Sans" panose="020B0606030504020204" pitchFamily="34" charset="0"/>
              </a:rPr>
              <a:t>family</a:t>
            </a:r>
            <a:r>
              <a:rPr lang="en-US" b="0" i="0" dirty="0">
                <a:solidFill>
                  <a:srgbClr val="000000"/>
                </a:solidFill>
                <a:effectLst/>
                <a:highlight>
                  <a:srgbClr val="FFFFFF"/>
                </a:highlight>
                <a:latin typeface="Open Sans" panose="020B0606030504020204" pitchFamily="34" charset="0"/>
              </a:rPr>
              <a:t> </a:t>
            </a:r>
            <a:r>
              <a:rPr lang="en-US" b="0" i="0" dirty="0">
                <a:solidFill>
                  <a:srgbClr val="000000"/>
                </a:solidFill>
                <a:effectLst/>
                <a:highlight>
                  <a:srgbClr val="FFFF00"/>
                </a:highlight>
                <a:latin typeface="Open Sans" panose="020B0606030504020204" pitchFamily="34" charset="0"/>
              </a:rPr>
              <a:t>violence</a:t>
            </a:r>
            <a:r>
              <a:rPr lang="en-US" b="0" i="0" dirty="0">
                <a:solidFill>
                  <a:srgbClr val="000000"/>
                </a:solidFill>
                <a:effectLst/>
                <a:highlight>
                  <a:srgbClr val="FFFFFF"/>
                </a:highlight>
                <a:latin typeface="Open Sans" panose="020B0606030504020204" pitchFamily="34" charset="0"/>
              </a:rPr>
              <a:t> criterion, provided part of the </a:t>
            </a:r>
            <a:r>
              <a:rPr lang="en-US" b="0" i="0" dirty="0">
                <a:solidFill>
                  <a:srgbClr val="000000"/>
                </a:solidFill>
                <a:effectLst/>
                <a:highlight>
                  <a:srgbClr val="FFFF00"/>
                </a:highlight>
                <a:latin typeface="Open Sans" panose="020B0606030504020204" pitchFamily="34" charset="0"/>
              </a:rPr>
              <a:t>family</a:t>
            </a:r>
            <a:r>
              <a:rPr lang="en-US" b="0" i="0" dirty="0">
                <a:solidFill>
                  <a:srgbClr val="000000"/>
                </a:solidFill>
                <a:effectLst/>
                <a:highlight>
                  <a:srgbClr val="FFFFFF"/>
                </a:highlight>
                <a:latin typeface="Open Sans" panose="020B0606030504020204" pitchFamily="34" charset="0"/>
              </a:rPr>
              <a:t> </a:t>
            </a:r>
            <a:r>
              <a:rPr lang="en-US" b="0" i="0" dirty="0">
                <a:solidFill>
                  <a:srgbClr val="000000"/>
                </a:solidFill>
                <a:effectLst/>
                <a:highlight>
                  <a:srgbClr val="FFFF00"/>
                </a:highlight>
                <a:latin typeface="Open Sans" panose="020B0606030504020204" pitchFamily="34" charset="0"/>
              </a:rPr>
              <a:t>violence</a:t>
            </a:r>
            <a:r>
              <a:rPr lang="en-US" b="0" i="0" dirty="0">
                <a:solidFill>
                  <a:srgbClr val="000000"/>
                </a:solidFill>
                <a:effectLst/>
                <a:highlight>
                  <a:srgbClr val="FFFFFF"/>
                </a:highlight>
                <a:latin typeface="Open Sans" panose="020B0606030504020204" pitchFamily="34" charset="0"/>
              </a:rPr>
              <a:t> occurred while the relationship was in existence. </a:t>
            </a:r>
          </a:p>
          <a:p>
            <a:endParaRPr lang="en-US" b="0" i="0" dirty="0">
              <a:solidFill>
                <a:srgbClr val="000000"/>
              </a:solidFill>
              <a:effectLst/>
              <a:highlight>
                <a:srgbClr val="FFFFFF"/>
              </a:highlight>
              <a:latin typeface="Open Sans" panose="020B0606030504020204" pitchFamily="34" charset="0"/>
            </a:endParaRPr>
          </a:p>
          <a:p>
            <a:r>
              <a:rPr lang="en-US" b="0" i="0" dirty="0">
                <a:solidFill>
                  <a:srgbClr val="000000"/>
                </a:solidFill>
                <a:effectLst/>
                <a:highlight>
                  <a:srgbClr val="FFFFFF"/>
                </a:highlight>
                <a:latin typeface="Open Sans" panose="020B0606030504020204" pitchFamily="34" charset="0"/>
              </a:rPr>
              <a:t>If the applicant submits evidence that meets the requirements of </a:t>
            </a:r>
            <a:r>
              <a:rPr lang="en-US" b="0" i="0" dirty="0" err="1">
                <a:solidFill>
                  <a:srgbClr val="000000"/>
                </a:solidFill>
                <a:effectLst/>
                <a:highlight>
                  <a:srgbClr val="FFFFFF"/>
                </a:highlight>
                <a:latin typeface="Open Sans" panose="020B0606030504020204" pitchFamily="34" charset="0"/>
              </a:rPr>
              <a:t>subregulations</a:t>
            </a:r>
            <a:r>
              <a:rPr lang="en-US" b="0" i="0" dirty="0">
                <a:solidFill>
                  <a:srgbClr val="000000"/>
                </a:solidFill>
                <a:effectLst/>
                <a:highlight>
                  <a:srgbClr val="FFFFFF"/>
                </a:highlight>
                <a:latin typeface="Open Sans" panose="020B0606030504020204" pitchFamily="34" charset="0"/>
              </a:rPr>
              <a:t> </a:t>
            </a:r>
            <a:r>
              <a:rPr lang="en-US" b="0" i="0" u="none" strike="noStrike" dirty="0">
                <a:solidFill>
                  <a:srgbClr val="007AC3"/>
                </a:solidFill>
                <a:effectLst/>
                <a:highlight>
                  <a:srgbClr val="FFFFFF"/>
                </a:highlight>
                <a:latin typeface="Open Sans" panose="020B0606030504020204" pitchFamily="34" charset="0"/>
                <a:hlinkClick r:id="rId3"/>
              </a:rPr>
              <a:t>1.23(8)</a:t>
            </a:r>
            <a:r>
              <a:rPr lang="en-US" b="0" i="0" dirty="0">
                <a:solidFill>
                  <a:srgbClr val="000000"/>
                </a:solidFill>
                <a:effectLst/>
                <a:highlight>
                  <a:srgbClr val="FFFFFF"/>
                </a:highlight>
                <a:latin typeface="Open Sans" panose="020B0606030504020204" pitchFamily="34" charset="0"/>
              </a:rPr>
              <a:t> – (9), the decision maker must decide whether or not they are satisfied that the alleged victim has suffered relevant </a:t>
            </a:r>
            <a:r>
              <a:rPr lang="en-US" b="0" i="0" dirty="0">
                <a:solidFill>
                  <a:srgbClr val="000000"/>
                </a:solidFill>
                <a:effectLst/>
                <a:highlight>
                  <a:srgbClr val="FFFF00"/>
                </a:highlight>
                <a:latin typeface="Open Sans" panose="020B0606030504020204" pitchFamily="34" charset="0"/>
              </a:rPr>
              <a:t>family</a:t>
            </a:r>
            <a:r>
              <a:rPr lang="en-US" b="0" i="0" dirty="0">
                <a:solidFill>
                  <a:srgbClr val="000000"/>
                </a:solidFill>
                <a:effectLst/>
                <a:highlight>
                  <a:srgbClr val="FFFFFF"/>
                </a:highlight>
                <a:latin typeface="Open Sans" panose="020B0606030504020204" pitchFamily="34" charset="0"/>
              </a:rPr>
              <a:t> </a:t>
            </a:r>
            <a:r>
              <a:rPr lang="en-US" b="0" i="0" dirty="0">
                <a:solidFill>
                  <a:srgbClr val="000000"/>
                </a:solidFill>
                <a:effectLst/>
                <a:highlight>
                  <a:srgbClr val="FFFF00"/>
                </a:highlight>
                <a:latin typeface="Open Sans" panose="020B0606030504020204" pitchFamily="34" charset="0"/>
              </a:rPr>
              <a:t>violence</a:t>
            </a:r>
            <a:r>
              <a:rPr lang="en-US" b="0" i="0" dirty="0">
                <a:solidFill>
                  <a:srgbClr val="000000"/>
                </a:solidFill>
                <a:effectLst/>
                <a:highlight>
                  <a:srgbClr val="FFFFFF"/>
                </a:highlight>
                <a:latin typeface="Open Sans" panose="020B0606030504020204" pitchFamily="34" charset="0"/>
              </a:rPr>
              <a:t>. If they are not satisfied, the matter </a:t>
            </a:r>
            <a:r>
              <a:rPr lang="en-US" b="1" i="0" dirty="0">
                <a:solidFill>
                  <a:srgbClr val="000000"/>
                </a:solidFill>
                <a:effectLst/>
                <a:highlight>
                  <a:srgbClr val="FFFFFF"/>
                </a:highlight>
                <a:latin typeface="Open Sans" panose="020B0606030504020204" pitchFamily="34" charset="0"/>
              </a:rPr>
              <a:t>must</a:t>
            </a:r>
            <a:r>
              <a:rPr lang="en-US" b="0" i="0" dirty="0">
                <a:solidFill>
                  <a:srgbClr val="000000"/>
                </a:solidFill>
                <a:effectLst/>
                <a:highlight>
                  <a:srgbClr val="FFFFFF"/>
                </a:highlight>
                <a:latin typeface="Open Sans" panose="020B0606030504020204" pitchFamily="34" charset="0"/>
              </a:rPr>
              <a:t> be referred to an independent expert to provide an opinion.</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2663438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chemeClr val="accent2">
              <a:alpha val="99000"/>
            </a:schemeClr>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7/4/2024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92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660" r:id="rId38"/>
    <p:sldLayoutId id="2147483719" r:id="rId39"/>
    <p:sldLayoutId id="2147483720" r:id="rId40"/>
    <p:sldLayoutId id="2147483718" r:id="rId41"/>
    <p:sldLayoutId id="2147483721" r:id="rId42"/>
    <p:sldLayoutId id="2147483716" r:id="rId43"/>
    <p:sldLayoutId id="2147483722" r:id="rId44"/>
    <p:sldLayoutId id="2147483723" r:id="rId45"/>
    <p:sldLayoutId id="2147483725" r:id="rId46"/>
    <p:sldLayoutId id="2147483726" r:id="rId47"/>
    <p:sldLayoutId id="2147483675" r:id="rId48"/>
    <p:sldLayoutId id="2147483677" r:id="rId49"/>
    <p:sldLayoutId id="2147483729" r:id="rId50"/>
    <p:sldLayoutId id="2147483728" r:id="rId51"/>
    <p:sldLayoutId id="2147483736" r:id="rId52"/>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11.jpg"/><Relationship Id="rId5" Type="http://schemas.openxmlformats.org/officeDocument/2006/relationships/image" Target="../media/image10.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hyperlink" Target="https://www.bmj.com/content/366/bmj.l5324" TargetMode="External"/><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0" y="2074460"/>
            <a:ext cx="8871044" cy="4405462"/>
          </a:xfrm>
        </p:spPr>
        <p:txBody>
          <a:bodyPr>
            <a:noAutofit/>
          </a:bodyPr>
          <a:lstStyle/>
          <a:p>
            <a:pPr algn="ctr"/>
            <a:r>
              <a:rPr lang="en-US" sz="3200" b="1" dirty="0">
                <a:latin typeface="Arial" panose="020B0604020202020204" pitchFamily="34" charset="0"/>
              </a:rPr>
              <a:t>Domestic Violence in Partner Visa Applications </a:t>
            </a:r>
          </a:p>
          <a:p>
            <a:pPr algn="ctr"/>
            <a:r>
              <a:rPr lang="en-US" sz="3200" b="1" dirty="0">
                <a:latin typeface="Arial" panose="020B0604020202020204" pitchFamily="34" charset="0"/>
              </a:rPr>
              <a:t>and </a:t>
            </a:r>
          </a:p>
          <a:p>
            <a:pPr algn="ctr"/>
            <a:r>
              <a:rPr lang="en-US" sz="3200" b="1" dirty="0">
                <a:latin typeface="Arial" panose="020B0604020202020204" pitchFamily="34" charset="0"/>
              </a:rPr>
              <a:t>Visa Cancellations</a:t>
            </a:r>
          </a:p>
          <a:p>
            <a:pPr algn="ctr"/>
            <a:endParaRPr lang="en-US" sz="2800" dirty="0"/>
          </a:p>
          <a:p>
            <a:pPr algn="ctr"/>
            <a:r>
              <a:rPr lang="en-US" sz="2800" dirty="0"/>
              <a:t>The Migration Law Perspective</a:t>
            </a:r>
          </a:p>
          <a:p>
            <a:pPr algn="ctr"/>
            <a:r>
              <a:rPr lang="en-US" sz="1800" dirty="0"/>
              <a:t>By Catherine Follett &amp; Zainab Alsweedy</a:t>
            </a:r>
          </a:p>
          <a:p>
            <a:pPr algn="ctr"/>
            <a:r>
              <a:rPr lang="en-US" sz="1800" dirty="0"/>
              <a:t>4 July 2024</a:t>
            </a:r>
          </a:p>
        </p:txBody>
      </p:sp>
      <p:pic>
        <p:nvPicPr>
          <p:cNvPr id="13" name="Picture Placeholder 5" descr="Buildings">
            <a:extLst>
              <a:ext uri="{FF2B5EF4-FFF2-40B4-BE49-F238E27FC236}">
                <a16:creationId xmlns:a16="http://schemas.microsoft.com/office/drawing/2014/main" id="{002497D9-8F14-40C3-90A2-8264564E1F97}"/>
              </a:ext>
              <a:ext uri="{C183D7F6-B498-43B3-948B-1728B52AA6E4}">
                <adec:decorative xmlns:adec="http://schemas.microsoft.com/office/drawing/2017/decorative" val="0"/>
              </a:ext>
            </a:extLst>
          </p:cNvPr>
          <p:cNvPicPr>
            <a:picLocks noGrp="1" noChangeAspect="1"/>
          </p:cNvPicPr>
          <p:nvPr>
            <p:ph type="pic" sz="quarter" idx="15"/>
          </p:nvPr>
        </p:nvPicPr>
        <p:blipFill>
          <a:blip r:embed="rId3" cstate="screen">
            <a:grayscl/>
            <a:extLst>
              <a:ext uri="{28A0092B-C50C-407E-A947-70E740481C1C}">
                <a14:useLocalDpi xmlns:a14="http://schemas.microsoft.com/office/drawing/2010/main"/>
              </a:ext>
            </a:extLst>
          </a:blip>
          <a:srcRect t="7813" b="7813"/>
          <a:stretch>
            <a:fillRect/>
          </a:stretch>
        </p:blipFill>
        <p:spPr>
          <a:xfrm>
            <a:off x="0" y="0"/>
            <a:ext cx="12192000" cy="6858000"/>
          </a:xfrm>
        </p:spPr>
      </p:pic>
      <p:pic>
        <p:nvPicPr>
          <p:cNvPr id="4" name="Picture 3" descr="A black and white logo&#10;&#10;Description automatically generated">
            <a:extLst>
              <a:ext uri="{FF2B5EF4-FFF2-40B4-BE49-F238E27FC236}">
                <a16:creationId xmlns:a16="http://schemas.microsoft.com/office/drawing/2014/main" id="{A3B42340-283E-BCBA-21D4-DAEBB4E80F84}"/>
              </a:ext>
            </a:extLst>
          </p:cNvPr>
          <p:cNvPicPr>
            <a:picLocks noChangeAspect="1"/>
          </p:cNvPicPr>
          <p:nvPr/>
        </p:nvPicPr>
        <p:blipFill>
          <a:blip r:embed="rId4">
            <a:alphaModFix amt="35000"/>
          </a:blip>
          <a:stretch>
            <a:fillRect/>
          </a:stretch>
        </p:blipFill>
        <p:spPr>
          <a:xfrm>
            <a:off x="352422" y="197129"/>
            <a:ext cx="1192377" cy="1192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1CD64A-47C7-972A-3427-BA40E59F3515}"/>
              </a:ext>
            </a:extLst>
          </p:cNvPr>
          <p:cNvSpPr txBox="1"/>
          <p:nvPr/>
        </p:nvSpPr>
        <p:spPr>
          <a:xfrm>
            <a:off x="1657815" y="1616928"/>
            <a:ext cx="8876370" cy="2748253"/>
          </a:xfrm>
          <a:prstGeom prst="rect">
            <a:avLst/>
          </a:prstGeom>
          <a:noFill/>
        </p:spPr>
        <p:txBody>
          <a:bodyPr wrap="square">
            <a:spAutoFit/>
          </a:bodyPr>
          <a:lstStyle/>
          <a:p>
            <a:pPr algn="ctr">
              <a:lnSpc>
                <a:spcPct val="150000"/>
              </a:lnSpc>
            </a:pPr>
            <a:r>
              <a:rPr lang="en-US" sz="4000" b="1" dirty="0">
                <a:latin typeface="Arial" pitchFamily="34" charset="0"/>
                <a:ea typeface="ＭＳ Ｐゴシック" pitchFamily="-112" charset="-128"/>
                <a:cs typeface="Arial" pitchFamily="34" charset="0"/>
              </a:rPr>
              <a:t>VISA CANCELLATION UNDER SECTION 501</a:t>
            </a:r>
          </a:p>
          <a:p>
            <a:pPr algn="ctr">
              <a:lnSpc>
                <a:spcPct val="150000"/>
              </a:lnSpc>
            </a:pPr>
            <a:r>
              <a:rPr lang="en-US" sz="4000" b="1" dirty="0">
                <a:latin typeface="Arial" pitchFamily="34" charset="0"/>
                <a:ea typeface="ＭＳ Ｐゴシック" pitchFamily="-112" charset="-128"/>
                <a:cs typeface="Arial" pitchFamily="34" charset="0"/>
              </a:rPr>
              <a:t>THE CHARACTER TEST</a:t>
            </a:r>
            <a:endParaRPr lang="en-AU" sz="4000" b="1" dirty="0"/>
          </a:p>
        </p:txBody>
      </p:sp>
      <p:pic>
        <p:nvPicPr>
          <p:cNvPr id="12" name="Picture 11" descr="A black and white logo&#10;&#10;Description automatically generated">
            <a:extLst>
              <a:ext uri="{FF2B5EF4-FFF2-40B4-BE49-F238E27FC236}">
                <a16:creationId xmlns:a16="http://schemas.microsoft.com/office/drawing/2014/main" id="{B6CC287A-D5D1-19DE-09E6-CEE520B0E7AE}"/>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10042866" y="4970612"/>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olice car on the street">
            <a:extLst>
              <a:ext uri="{FF2B5EF4-FFF2-40B4-BE49-F238E27FC236}">
                <a16:creationId xmlns:a16="http://schemas.microsoft.com/office/drawing/2014/main" id="{65A986AC-4D1E-4E7F-3E37-365799619A44}"/>
              </a:ext>
            </a:extLst>
          </p:cNvPr>
          <p:cNvPicPr>
            <a:picLocks noChangeAspect="1"/>
          </p:cNvPicPr>
          <p:nvPr/>
        </p:nvPicPr>
        <p:blipFill rotWithShape="1">
          <a:blip r:embed="rId5">
            <a:alphaModFix amt="35000"/>
          </a:blip>
          <a:srcRect l="37339"/>
          <a:stretch/>
        </p:blipFill>
        <p:spPr>
          <a:xfrm>
            <a:off x="0" y="0"/>
            <a:ext cx="2320120" cy="2467826"/>
          </a:xfrm>
          <a:prstGeom prst="rect">
            <a:avLst/>
          </a:prstGeom>
        </p:spPr>
      </p:pic>
      <p:pic>
        <p:nvPicPr>
          <p:cNvPr id="16" name="Picture 15" descr="Police car red lights in night time">
            <a:extLst>
              <a:ext uri="{FF2B5EF4-FFF2-40B4-BE49-F238E27FC236}">
                <a16:creationId xmlns:a16="http://schemas.microsoft.com/office/drawing/2014/main" id="{7D04CD0C-2E50-EE83-BE22-208E6F8FB1B5}"/>
              </a:ext>
            </a:extLst>
          </p:cNvPr>
          <p:cNvPicPr>
            <a:picLocks noChangeAspect="1"/>
          </p:cNvPicPr>
          <p:nvPr/>
        </p:nvPicPr>
        <p:blipFill rotWithShape="1">
          <a:blip r:embed="rId6">
            <a:alphaModFix amt="35000"/>
          </a:blip>
          <a:srcRect l="29091"/>
          <a:stretch/>
        </p:blipFill>
        <p:spPr>
          <a:xfrm>
            <a:off x="0" y="2467826"/>
            <a:ext cx="2320120" cy="2345327"/>
          </a:xfrm>
          <a:prstGeom prst="rect">
            <a:avLst/>
          </a:prstGeom>
        </p:spPr>
      </p:pic>
      <p:pic>
        <p:nvPicPr>
          <p:cNvPr id="18" name="Picture 17" descr="Hand with a gavel">
            <a:extLst>
              <a:ext uri="{FF2B5EF4-FFF2-40B4-BE49-F238E27FC236}">
                <a16:creationId xmlns:a16="http://schemas.microsoft.com/office/drawing/2014/main" id="{B9137085-4DF5-C442-7477-A86643822308}"/>
              </a:ext>
            </a:extLst>
          </p:cNvPr>
          <p:cNvPicPr>
            <a:picLocks noChangeAspect="1"/>
          </p:cNvPicPr>
          <p:nvPr/>
        </p:nvPicPr>
        <p:blipFill rotWithShape="1">
          <a:blip r:embed="rId7">
            <a:alphaModFix amt="35000"/>
          </a:blip>
          <a:srcRect l="9951" r="33769" b="25594"/>
          <a:stretch/>
        </p:blipFill>
        <p:spPr>
          <a:xfrm>
            <a:off x="0" y="4813153"/>
            <a:ext cx="2320120" cy="2044847"/>
          </a:xfrm>
          <a:prstGeom prst="rect">
            <a:avLst/>
          </a:prstGeom>
        </p:spPr>
      </p:pic>
    </p:spTree>
    <p:extLst>
      <p:ext uri="{BB962C8B-B14F-4D97-AF65-F5344CB8AC3E}">
        <p14:creationId xmlns:p14="http://schemas.microsoft.com/office/powerpoint/2010/main" val="174855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D17CA0-C0BE-D780-C1EA-FA418438E5ED}"/>
              </a:ext>
            </a:extLst>
          </p:cNvPr>
          <p:cNvSpPr txBox="1"/>
          <p:nvPr/>
        </p:nvSpPr>
        <p:spPr>
          <a:xfrm>
            <a:off x="618980" y="454426"/>
            <a:ext cx="11268222" cy="5011628"/>
          </a:xfrm>
          <a:prstGeom prst="rect">
            <a:avLst/>
          </a:prstGeom>
          <a:noFill/>
        </p:spPr>
        <p:txBody>
          <a:bodyPr wrap="square">
            <a:spAutoFit/>
          </a:bodyPr>
          <a:lstStyle/>
          <a:p>
            <a:pPr algn="ctr"/>
            <a:r>
              <a:rPr lang="en-AU" sz="4000" b="1" dirty="0"/>
              <a:t>WHAT HAPPENS IF A PERSON FAILS </a:t>
            </a:r>
          </a:p>
          <a:p>
            <a:pPr algn="ctr"/>
            <a:r>
              <a:rPr lang="en-AU" sz="4000" b="1" dirty="0"/>
              <a:t>THE ‘CHARACTER TEST’?</a:t>
            </a:r>
            <a:endParaRPr lang="en-AU" sz="2800" b="0" i="0" u="none" strike="noStrike" baseline="0" dirty="0"/>
          </a:p>
          <a:p>
            <a:pPr marL="342900" indent="-342900">
              <a:lnSpc>
                <a:spcPct val="150000"/>
              </a:lnSpc>
              <a:buFont typeface="Arial" panose="020B0604020202020204" pitchFamily="34" charset="0"/>
              <a:buChar char="•"/>
            </a:pPr>
            <a:r>
              <a:rPr lang="en-US" b="0" i="0" u="none" strike="noStrike" baseline="0" dirty="0">
                <a:solidFill>
                  <a:schemeClr val="accent1">
                    <a:lumMod val="75000"/>
                  </a:schemeClr>
                </a:solidFill>
              </a:rPr>
              <a:t>s.501(1) – power to refuse to grant a visa on character grounds</a:t>
            </a:r>
          </a:p>
          <a:p>
            <a:pPr marL="342900" indent="-342900">
              <a:lnSpc>
                <a:spcPct val="150000"/>
              </a:lnSpc>
              <a:buFont typeface="Arial" panose="020B0604020202020204" pitchFamily="34" charset="0"/>
              <a:buChar char="•"/>
            </a:pPr>
            <a:r>
              <a:rPr lang="en-US" b="0" i="0" u="none" strike="noStrike" baseline="0" dirty="0">
                <a:solidFill>
                  <a:schemeClr val="accent1">
                    <a:lumMod val="75000"/>
                  </a:schemeClr>
                </a:solidFill>
                <a:highlight>
                  <a:srgbClr val="D6DBE2"/>
                </a:highlight>
              </a:rPr>
              <a:t>s.501(2) – power to cancel a visa on character grounds (</a:t>
            </a:r>
            <a:r>
              <a:rPr lang="en-US" b="1" i="0" u="none" strike="noStrike" baseline="0" dirty="0">
                <a:solidFill>
                  <a:schemeClr val="accent1">
                    <a:lumMod val="75000"/>
                  </a:schemeClr>
                </a:solidFill>
                <a:highlight>
                  <a:srgbClr val="D6DBE2"/>
                </a:highlight>
              </a:rPr>
              <a:t>discretionary)</a:t>
            </a:r>
          </a:p>
          <a:p>
            <a:pPr marL="342900" indent="-342900">
              <a:lnSpc>
                <a:spcPct val="150000"/>
              </a:lnSpc>
              <a:buFont typeface="Arial" panose="020B0604020202020204" pitchFamily="34" charset="0"/>
              <a:buChar char="•"/>
            </a:pPr>
            <a:r>
              <a:rPr lang="en-US" b="0" i="0" u="none" strike="noStrike" baseline="0" dirty="0">
                <a:solidFill>
                  <a:schemeClr val="accent1">
                    <a:lumMod val="75000"/>
                  </a:schemeClr>
                </a:solidFill>
              </a:rPr>
              <a:t>s.501(3) –Minister’s personal power to refuse to grant a visa or cancel a visa on character grounds if in the national interest. </a:t>
            </a:r>
          </a:p>
          <a:p>
            <a:pPr marL="342900" indent="-342900">
              <a:lnSpc>
                <a:spcPct val="150000"/>
              </a:lnSpc>
              <a:buFont typeface="Arial" panose="020B0604020202020204" pitchFamily="34" charset="0"/>
              <a:buChar char="•"/>
            </a:pPr>
            <a:r>
              <a:rPr lang="en-US" b="0" i="0" u="none" strike="noStrike" baseline="0" dirty="0">
                <a:solidFill>
                  <a:schemeClr val="accent1">
                    <a:lumMod val="75000"/>
                  </a:schemeClr>
                </a:solidFill>
                <a:highlight>
                  <a:srgbClr val="D6DBE2"/>
                </a:highlight>
              </a:rPr>
              <a:t>s.501(3A) – </a:t>
            </a:r>
            <a:r>
              <a:rPr lang="en-US" b="1" dirty="0">
                <a:solidFill>
                  <a:schemeClr val="accent1">
                    <a:lumMod val="75000"/>
                  </a:schemeClr>
                </a:solidFill>
                <a:highlight>
                  <a:srgbClr val="D6DBE2"/>
                </a:highlight>
              </a:rPr>
              <a:t>Mandatory </a:t>
            </a:r>
            <a:r>
              <a:rPr lang="en-US" dirty="0">
                <a:solidFill>
                  <a:schemeClr val="accent1">
                    <a:lumMod val="75000"/>
                  </a:schemeClr>
                </a:solidFill>
                <a:highlight>
                  <a:srgbClr val="D6DBE2"/>
                </a:highlight>
              </a:rPr>
              <a:t>power to refuse to grant a visa or cancel a visa in specified circumstances</a:t>
            </a:r>
          </a:p>
          <a:p>
            <a:pPr>
              <a:lnSpc>
                <a:spcPct val="150000"/>
              </a:lnSpc>
            </a:pPr>
            <a:r>
              <a:rPr lang="en-US" dirty="0">
                <a:solidFill>
                  <a:schemeClr val="accent1">
                    <a:lumMod val="75000"/>
                  </a:schemeClr>
                </a:solidFill>
              </a:rPr>
              <a:t>		</a:t>
            </a:r>
            <a:r>
              <a:rPr lang="en-US" dirty="0">
                <a:solidFill>
                  <a:schemeClr val="accent1">
                    <a:lumMod val="75000"/>
                  </a:schemeClr>
                </a:solidFill>
                <a:highlight>
                  <a:srgbClr val="D6DBE2"/>
                </a:highlight>
              </a:rPr>
              <a:t>-Substantial criminal record</a:t>
            </a:r>
          </a:p>
          <a:p>
            <a:pPr>
              <a:lnSpc>
                <a:spcPct val="150000"/>
              </a:lnSpc>
            </a:pPr>
            <a:r>
              <a:rPr lang="en-US" dirty="0">
                <a:solidFill>
                  <a:schemeClr val="accent1">
                    <a:lumMod val="75000"/>
                  </a:schemeClr>
                </a:solidFill>
              </a:rPr>
              <a:t>		</a:t>
            </a:r>
            <a:r>
              <a:rPr lang="en-US" dirty="0">
                <a:solidFill>
                  <a:schemeClr val="accent1">
                    <a:lumMod val="75000"/>
                  </a:schemeClr>
                </a:solidFill>
                <a:highlight>
                  <a:srgbClr val="D6DBE2"/>
                </a:highlight>
              </a:rPr>
              <a:t>-Sexually based offences</a:t>
            </a:r>
          </a:p>
          <a:p>
            <a:pPr>
              <a:lnSpc>
                <a:spcPct val="150000"/>
              </a:lnSpc>
            </a:pPr>
            <a:r>
              <a:rPr lang="en-US" dirty="0">
                <a:solidFill>
                  <a:schemeClr val="accent1">
                    <a:lumMod val="75000"/>
                  </a:schemeClr>
                </a:solidFill>
              </a:rPr>
              <a:t>		</a:t>
            </a:r>
            <a:r>
              <a:rPr lang="en-US" dirty="0">
                <a:solidFill>
                  <a:schemeClr val="accent1">
                    <a:lumMod val="75000"/>
                  </a:schemeClr>
                </a:solidFill>
                <a:highlight>
                  <a:srgbClr val="D6DBE2"/>
                </a:highlight>
              </a:rPr>
              <a:t>-Serving a sentence</a:t>
            </a:r>
          </a:p>
          <a:p>
            <a:pPr marL="342900" indent="-342900">
              <a:lnSpc>
                <a:spcPct val="150000"/>
              </a:lnSpc>
              <a:buFont typeface="Arial" panose="020B0604020202020204" pitchFamily="34" charset="0"/>
              <a:buChar char="•"/>
            </a:pPr>
            <a:r>
              <a:rPr lang="en-US" dirty="0">
                <a:solidFill>
                  <a:schemeClr val="accent1">
                    <a:lumMod val="75000"/>
                  </a:schemeClr>
                </a:solidFill>
              </a:rPr>
              <a:t>s.501A - Minister’s personal power to set aside a decision of a delegate of the tribunal </a:t>
            </a:r>
          </a:p>
        </p:txBody>
      </p:sp>
    </p:spTree>
    <p:extLst>
      <p:ext uri="{BB962C8B-B14F-4D97-AF65-F5344CB8AC3E}">
        <p14:creationId xmlns:p14="http://schemas.microsoft.com/office/powerpoint/2010/main" val="2924458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D6383E7-37E7-E25E-C703-F2E20B2ADCCF}"/>
              </a:ext>
            </a:extLst>
          </p:cNvPr>
          <p:cNvSpPr txBox="1"/>
          <p:nvPr/>
        </p:nvSpPr>
        <p:spPr>
          <a:xfrm>
            <a:off x="395785" y="157205"/>
            <a:ext cx="11796215" cy="2246769"/>
          </a:xfrm>
          <a:prstGeom prst="rect">
            <a:avLst/>
          </a:prstGeom>
          <a:noFill/>
        </p:spPr>
        <p:txBody>
          <a:bodyPr wrap="square">
            <a:spAutoFit/>
          </a:bodyPr>
          <a:lstStyle/>
          <a:p>
            <a:pPr algn="ctr"/>
            <a:r>
              <a:rPr lang="en-AU" sz="4000" b="1" i="0" dirty="0">
                <a:solidFill>
                  <a:srgbClr val="4F555D"/>
                </a:solidFill>
                <a:effectLst/>
              </a:rPr>
              <a:t>DEFINITION OF CHARACTER TEST</a:t>
            </a:r>
          </a:p>
          <a:p>
            <a:pPr algn="ctr"/>
            <a:r>
              <a:rPr lang="en-AU" sz="2000" b="1" i="1" dirty="0">
                <a:solidFill>
                  <a:schemeClr val="accent1"/>
                </a:solidFill>
                <a:effectLst/>
                <a:highlight>
                  <a:srgbClr val="FFFFFF"/>
                </a:highlight>
              </a:rPr>
              <a:t>MIGRATION ACT 1958 - </a:t>
            </a:r>
            <a:r>
              <a:rPr lang="en-US" sz="2000" b="1" dirty="0">
                <a:solidFill>
                  <a:schemeClr val="accent1"/>
                </a:solidFill>
                <a:highlight>
                  <a:srgbClr val="FFFFFF"/>
                </a:highlight>
              </a:rPr>
              <a:t>Subsection 501(6)  </a:t>
            </a:r>
          </a:p>
          <a:p>
            <a:endParaRPr lang="en-AU" sz="4000" b="1" i="1" dirty="0">
              <a:solidFill>
                <a:schemeClr val="accent1"/>
              </a:solidFill>
              <a:highlight>
                <a:srgbClr val="FFFFFF"/>
              </a:highlight>
            </a:endParaRPr>
          </a:p>
          <a:p>
            <a:pPr algn="l"/>
            <a:endParaRPr lang="en-AU" sz="4000" b="1" i="0" dirty="0">
              <a:solidFill>
                <a:srgbClr val="4F555D"/>
              </a:solidFill>
              <a:effectLst/>
            </a:endParaRPr>
          </a:p>
        </p:txBody>
      </p:sp>
      <p:sp>
        <p:nvSpPr>
          <p:cNvPr id="21" name="TextBox 20">
            <a:extLst>
              <a:ext uri="{FF2B5EF4-FFF2-40B4-BE49-F238E27FC236}">
                <a16:creationId xmlns:a16="http://schemas.microsoft.com/office/drawing/2014/main" id="{A1BA776B-FCC4-2E7C-31DC-1644DF0D764E}"/>
              </a:ext>
            </a:extLst>
          </p:cNvPr>
          <p:cNvSpPr txBox="1"/>
          <p:nvPr/>
        </p:nvSpPr>
        <p:spPr>
          <a:xfrm>
            <a:off x="787511" y="1520116"/>
            <a:ext cx="9903013" cy="5570756"/>
          </a:xfrm>
          <a:prstGeom prst="rect">
            <a:avLst/>
          </a:prstGeom>
          <a:noFill/>
          <a:ln w="28575">
            <a:noFill/>
          </a:ln>
        </p:spPr>
        <p:txBody>
          <a:bodyPr wrap="square">
            <a:spAutoFit/>
          </a:bodyPr>
          <a:lstStyle/>
          <a:p>
            <a:r>
              <a:rPr lang="en-US" sz="1600" dirty="0"/>
              <a:t>A person does not pass the character test if any of the following apply (this is not the full list):</a:t>
            </a:r>
          </a:p>
          <a:p>
            <a:endParaRPr lang="en-AU" sz="1600" dirty="0"/>
          </a:p>
          <a:p>
            <a:pPr marL="285750" indent="-285750">
              <a:buFont typeface="Arial" panose="020B0604020202020204" pitchFamily="34" charset="0"/>
              <a:buChar char="•"/>
            </a:pPr>
            <a:r>
              <a:rPr lang="en-US" sz="1600" b="0" i="0" u="none" strike="noStrike" baseline="0" dirty="0">
                <a:solidFill>
                  <a:srgbClr val="000000"/>
                </a:solidFill>
              </a:rPr>
              <a:t>Has a </a:t>
            </a:r>
            <a:r>
              <a:rPr lang="en-US" sz="1600" b="1" i="0" u="none" strike="noStrike" baseline="0" dirty="0">
                <a:solidFill>
                  <a:srgbClr val="000000"/>
                </a:solidFill>
              </a:rPr>
              <a:t>Substantial Criminal Record  - </a:t>
            </a:r>
            <a:r>
              <a:rPr lang="en-US" sz="1600" b="0" i="0" u="none" strike="noStrike" baseline="0" dirty="0">
                <a:solidFill>
                  <a:srgbClr val="000000"/>
                </a:solidFill>
              </a:rPr>
              <a:t>Convicted and sentenced to a term of imprisonment of at least 12 months or more (up to life, or death e.g. if foreign offence) </a:t>
            </a:r>
          </a:p>
          <a:p>
            <a:pPr lvl="1"/>
            <a:r>
              <a:rPr lang="en-US" sz="1600" b="1" i="0" u="none" strike="noStrike" baseline="0" dirty="0">
                <a:solidFill>
                  <a:srgbClr val="000000"/>
                </a:solidFill>
              </a:rPr>
              <a:t>Concurrent sentences </a:t>
            </a:r>
            <a:r>
              <a:rPr lang="en-US" sz="1600" b="0" i="0" u="none" strike="noStrike" baseline="0" dirty="0">
                <a:solidFill>
                  <a:srgbClr val="000000"/>
                </a:solidFill>
              </a:rPr>
              <a:t>– each sentence is counted cumulatively towards total sentence </a:t>
            </a:r>
            <a:endParaRPr lang="en-US" sz="1600" dirty="0">
              <a:solidFill>
                <a:srgbClr val="000000"/>
              </a:solidFill>
            </a:endParaRPr>
          </a:p>
          <a:p>
            <a:pPr lvl="1"/>
            <a:r>
              <a:rPr lang="en-US" sz="1600" b="1" i="0" u="none" strike="noStrike" baseline="0" dirty="0">
                <a:solidFill>
                  <a:srgbClr val="000000"/>
                </a:solidFill>
              </a:rPr>
              <a:t>Suspended sentences </a:t>
            </a:r>
            <a:r>
              <a:rPr lang="en-US" sz="1600" b="0" i="0" u="none" strike="noStrike" baseline="0" dirty="0">
                <a:solidFill>
                  <a:srgbClr val="000000"/>
                </a:solidFill>
              </a:rPr>
              <a:t>– counts as a sentence of imprisonment </a:t>
            </a:r>
          </a:p>
          <a:p>
            <a:pPr lvl="1"/>
            <a:r>
              <a:rPr lang="en-US" sz="1600" b="1" i="0" u="none" strike="noStrike" baseline="0" dirty="0">
                <a:solidFill>
                  <a:srgbClr val="000000"/>
                </a:solidFill>
              </a:rPr>
              <a:t>Aggregate sentences </a:t>
            </a:r>
            <a:r>
              <a:rPr lang="en-US" sz="1600" b="0" i="0" u="none" strike="noStrike" baseline="0" dirty="0">
                <a:solidFill>
                  <a:srgbClr val="000000"/>
                </a:solidFill>
              </a:rPr>
              <a:t>– counts as part of sentencing </a:t>
            </a:r>
            <a:endParaRPr lang="en-US" sz="1600" dirty="0">
              <a:solidFill>
                <a:srgbClr val="000000"/>
              </a:solidFill>
            </a:endParaRPr>
          </a:p>
          <a:p>
            <a:pPr lvl="1"/>
            <a:r>
              <a:rPr lang="en-US" sz="1600" b="1" i="0" u="none" strike="noStrike" baseline="0" dirty="0">
                <a:solidFill>
                  <a:srgbClr val="000000"/>
                </a:solidFill>
              </a:rPr>
              <a:t>Acquitted due to unsoundness of mind/insanity/unfitness to plead </a:t>
            </a:r>
            <a:r>
              <a:rPr lang="en-US" sz="1600" b="0" i="0" u="none" strike="noStrike" baseline="0" dirty="0">
                <a:solidFill>
                  <a:srgbClr val="000000"/>
                </a:solidFill>
              </a:rPr>
              <a:t>– court order and sentence counts as imprisonment where court determined nevertheless that the evidence found person committed the offence) and sentenced to be held at psychiatric institute after acquittal </a:t>
            </a:r>
          </a:p>
          <a:p>
            <a:pPr lvl="1"/>
            <a:endParaRPr lang="en-AU" sz="1600" b="0" i="0" u="none" strike="noStrike" baseline="0" dirty="0">
              <a:solidFill>
                <a:srgbClr val="000000"/>
              </a:solidFill>
            </a:endParaRPr>
          </a:p>
          <a:p>
            <a:pPr marL="285750" indent="-285750">
              <a:buFont typeface="Arial" panose="020B0604020202020204" pitchFamily="34" charset="0"/>
              <a:buChar char="•"/>
            </a:pPr>
            <a:r>
              <a:rPr lang="en-US" sz="1600" b="1" i="0" u="none" strike="noStrike" baseline="0" dirty="0">
                <a:solidFill>
                  <a:srgbClr val="000000"/>
                </a:solidFill>
              </a:rPr>
              <a:t>reasonable suspicion of criminal association – </a:t>
            </a:r>
            <a:r>
              <a:rPr lang="en-US" sz="1600" b="0" i="0" u="none" strike="noStrike" baseline="0" dirty="0">
                <a:solidFill>
                  <a:srgbClr val="000000"/>
                </a:solidFill>
              </a:rPr>
              <a:t>Minister reasonably suspects that person is/has been member/associated with a group/organization/person who is involved in criminal conduct </a:t>
            </a:r>
          </a:p>
          <a:p>
            <a:pPr marL="285750" indent="-285750">
              <a:buFont typeface="Arial" panose="020B0604020202020204" pitchFamily="34" charset="0"/>
              <a:buChar char="•"/>
            </a:pPr>
            <a:endParaRPr lang="en-AU" sz="1600" b="0" i="0" u="none" strike="noStrike" baseline="0" dirty="0">
              <a:solidFill>
                <a:srgbClr val="000000"/>
              </a:solidFill>
            </a:endParaRPr>
          </a:p>
          <a:p>
            <a:pPr marL="285750" indent="-285750">
              <a:buFont typeface="Arial" panose="020B0604020202020204" pitchFamily="34" charset="0"/>
              <a:buChar char="•"/>
            </a:pPr>
            <a:r>
              <a:rPr lang="en-US" sz="1600" b="1" dirty="0">
                <a:solidFill>
                  <a:srgbClr val="000000"/>
                </a:solidFill>
              </a:rPr>
              <a:t>reasonable suspicion of certain serious offences</a:t>
            </a:r>
            <a:r>
              <a:rPr lang="en-US" sz="1600" dirty="0">
                <a:solidFill>
                  <a:srgbClr val="000000"/>
                </a:solidFill>
              </a:rPr>
              <a:t> (People smuggling offence, Human trafficking offences, serious internation crime)</a:t>
            </a:r>
          </a:p>
          <a:p>
            <a:pPr marL="285750" indent="-285750">
              <a:buFont typeface="Arial" panose="020B0604020202020204" pitchFamily="34" charset="0"/>
              <a:buChar char="•"/>
            </a:pPr>
            <a:endParaRPr lang="en-AU" sz="1600" b="0" i="0" u="none" strike="noStrike" baseline="0" dirty="0">
              <a:solidFill>
                <a:srgbClr val="000000"/>
              </a:solidFill>
            </a:endParaRPr>
          </a:p>
          <a:p>
            <a:pPr marL="285750" indent="-285750">
              <a:buFont typeface="Arial" panose="020B0604020202020204" pitchFamily="34" charset="0"/>
              <a:buChar char="•"/>
            </a:pPr>
            <a:r>
              <a:rPr lang="en-US" sz="1600" b="1" i="0" u="none" strike="noStrike" baseline="0" dirty="0">
                <a:solidFill>
                  <a:srgbClr val="000000"/>
                </a:solidFill>
              </a:rPr>
              <a:t>general and criminal conduct – </a:t>
            </a:r>
            <a:r>
              <a:rPr lang="en-US" sz="1600" b="0" i="0" u="none" strike="noStrike" baseline="0" dirty="0">
                <a:solidFill>
                  <a:srgbClr val="000000"/>
                </a:solidFill>
              </a:rPr>
              <a:t>Minister considers, having regard to person’s past/present general/criminal conduct that they are not a person of good character </a:t>
            </a:r>
          </a:p>
          <a:p>
            <a:endParaRPr lang="en-US" sz="1600" b="1" i="0" u="none" strike="noStrike" baseline="0" dirty="0">
              <a:solidFill>
                <a:srgbClr val="000000"/>
              </a:solidFill>
            </a:endParaRPr>
          </a:p>
          <a:p>
            <a:pPr marL="285750" indent="-285750">
              <a:buFont typeface="Arial" panose="020B0604020202020204" pitchFamily="34" charset="0"/>
              <a:buChar char="•"/>
            </a:pPr>
            <a:endParaRPr lang="en-AU" sz="1600" b="1" i="0" dirty="0">
              <a:solidFill>
                <a:srgbClr val="4F555D"/>
              </a:solidFill>
              <a:effectLst/>
              <a:highlight>
                <a:srgbClr val="FFFFFF"/>
              </a:highlight>
            </a:endParaRPr>
          </a:p>
          <a:p>
            <a:endParaRPr lang="en-AU" sz="1600" b="1" i="0" dirty="0">
              <a:solidFill>
                <a:srgbClr val="C1503A"/>
              </a:solidFill>
              <a:effectLst/>
              <a:highlight>
                <a:srgbClr val="FFFFFF"/>
              </a:highlight>
            </a:endParaRPr>
          </a:p>
        </p:txBody>
      </p:sp>
      <p:pic>
        <p:nvPicPr>
          <p:cNvPr id="2" name="Picture 1" descr="A black and white logo&#10;&#10;Description automatically generated">
            <a:extLst>
              <a:ext uri="{FF2B5EF4-FFF2-40B4-BE49-F238E27FC236}">
                <a16:creationId xmlns:a16="http://schemas.microsoft.com/office/drawing/2014/main" id="{C3907699-D9EE-F5CC-6F6D-EC0C90B5F7C8}"/>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10690524" y="5578853"/>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83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8AFC18-0499-1714-B692-73F20F3C282B}"/>
              </a:ext>
            </a:extLst>
          </p:cNvPr>
          <p:cNvSpPr>
            <a:spLocks noGrp="1"/>
          </p:cNvSpPr>
          <p:nvPr>
            <p:ph type="title"/>
          </p:nvPr>
        </p:nvSpPr>
        <p:spPr>
          <a:xfrm>
            <a:off x="647700" y="736169"/>
            <a:ext cx="10896600" cy="893218"/>
          </a:xfrm>
        </p:spPr>
        <p:txBody>
          <a:bodyPr>
            <a:noAutofit/>
          </a:bodyPr>
          <a:lstStyle/>
          <a:p>
            <a:pPr>
              <a:lnSpc>
                <a:spcPct val="150000"/>
              </a:lnSpc>
            </a:pPr>
            <a:r>
              <a:rPr lang="en-US" sz="3200" dirty="0">
                <a:solidFill>
                  <a:schemeClr val="accent1">
                    <a:lumMod val="75000"/>
                  </a:schemeClr>
                </a:solidFill>
                <a:latin typeface="+mn-lt"/>
                <a:ea typeface="+mn-ea"/>
                <a:cs typeface="+mn-cs"/>
              </a:rPr>
              <a:t>THE MANDATORY VISA CANCELLATION (s501(3A)) </a:t>
            </a:r>
            <a:br>
              <a:rPr lang="en-US" sz="3200" dirty="0">
                <a:solidFill>
                  <a:schemeClr val="accent1">
                    <a:lumMod val="75000"/>
                  </a:schemeClr>
                </a:solidFill>
                <a:latin typeface="+mn-lt"/>
                <a:ea typeface="+mn-ea"/>
                <a:cs typeface="+mn-cs"/>
              </a:rPr>
            </a:br>
            <a:r>
              <a:rPr lang="en-US" sz="3200" dirty="0">
                <a:solidFill>
                  <a:schemeClr val="accent1">
                    <a:lumMod val="75000"/>
                  </a:schemeClr>
                </a:solidFill>
                <a:latin typeface="+mn-lt"/>
                <a:ea typeface="+mn-ea"/>
                <a:cs typeface="+mn-cs"/>
              </a:rPr>
              <a:t>FRAMEWORK</a:t>
            </a:r>
            <a:endParaRPr lang="en-AU" sz="3200" dirty="0">
              <a:solidFill>
                <a:schemeClr val="accent1">
                  <a:lumMod val="75000"/>
                </a:schemeClr>
              </a:solidFill>
              <a:latin typeface="+mn-lt"/>
              <a:ea typeface="+mn-ea"/>
              <a:cs typeface="+mn-cs"/>
            </a:endParaRPr>
          </a:p>
        </p:txBody>
      </p:sp>
      <p:sp>
        <p:nvSpPr>
          <p:cNvPr id="5" name="TextBox 4">
            <a:extLst>
              <a:ext uri="{FF2B5EF4-FFF2-40B4-BE49-F238E27FC236}">
                <a16:creationId xmlns:a16="http://schemas.microsoft.com/office/drawing/2014/main" id="{075BED29-F8CE-7D7F-849D-803CA81805C4}"/>
              </a:ext>
            </a:extLst>
          </p:cNvPr>
          <p:cNvSpPr txBox="1"/>
          <p:nvPr/>
        </p:nvSpPr>
        <p:spPr>
          <a:xfrm>
            <a:off x="1199626" y="2088859"/>
            <a:ext cx="9956054" cy="4196020"/>
          </a:xfrm>
          <a:prstGeom prst="rect">
            <a:avLst/>
          </a:prstGeom>
          <a:noFill/>
        </p:spPr>
        <p:txBody>
          <a:bodyPr wrap="square" rtlCol="0">
            <a:spAutoFit/>
          </a:bodyPr>
          <a:lstStyle/>
          <a:p>
            <a:pPr marL="342900" indent="-342900">
              <a:lnSpc>
                <a:spcPct val="150000"/>
              </a:lnSpc>
              <a:buFont typeface="+mj-lt"/>
              <a:buAutoNum type="arabicPeriod"/>
            </a:pPr>
            <a:r>
              <a:rPr lang="en-US" dirty="0"/>
              <a:t>Hold a visa </a:t>
            </a:r>
          </a:p>
          <a:p>
            <a:pPr marL="342900" indent="-342900">
              <a:lnSpc>
                <a:spcPct val="150000"/>
              </a:lnSpc>
              <a:buFont typeface="+mj-lt"/>
              <a:buAutoNum type="arabicPeriod"/>
            </a:pPr>
            <a:r>
              <a:rPr lang="en-AU" u="sng" dirty="0"/>
              <a:t>Be sentenced to 12 months or more imprisonment </a:t>
            </a:r>
            <a:r>
              <a:rPr lang="en-AU" b="1" u="sng" dirty="0"/>
              <a:t>OR</a:t>
            </a:r>
            <a:r>
              <a:rPr lang="en-AU" u="sng" dirty="0"/>
              <a:t> be found guilty / charge proven of a sexually based crime involving a child</a:t>
            </a:r>
            <a:r>
              <a:rPr lang="en-AU" dirty="0"/>
              <a:t>	</a:t>
            </a:r>
          </a:p>
          <a:p>
            <a:pPr marL="342900" indent="-342900">
              <a:lnSpc>
                <a:spcPct val="150000"/>
              </a:lnSpc>
              <a:buFont typeface="+mj-lt"/>
              <a:buAutoNum type="arabicPeriod"/>
            </a:pPr>
            <a:r>
              <a:rPr lang="en-AU" dirty="0"/>
              <a:t>Be serving a full-time custodial sentence</a:t>
            </a:r>
          </a:p>
          <a:p>
            <a:pPr marL="342900" indent="-342900">
              <a:lnSpc>
                <a:spcPct val="150000"/>
              </a:lnSpc>
              <a:buFont typeface="+mj-lt"/>
              <a:buAutoNum type="arabicPeriod"/>
            </a:pPr>
            <a:r>
              <a:rPr lang="en-AU" dirty="0"/>
              <a:t>Former holder will be notified of cancellation and invited to seek a revocation</a:t>
            </a:r>
          </a:p>
          <a:p>
            <a:pPr marL="342900" indent="-342900">
              <a:lnSpc>
                <a:spcPct val="150000"/>
              </a:lnSpc>
              <a:buFont typeface="+mj-lt"/>
              <a:buAutoNum type="arabicPeriod"/>
            </a:pPr>
            <a:r>
              <a:rPr lang="en-AU" dirty="0"/>
              <a:t>If non-revocation decision, apply for review with AAT (</a:t>
            </a:r>
            <a:r>
              <a:rPr lang="en-AU" b="1" dirty="0"/>
              <a:t>strict time limits</a:t>
            </a:r>
            <a:r>
              <a:rPr lang="en-AU" dirty="0"/>
              <a:t>)</a:t>
            </a:r>
          </a:p>
          <a:p>
            <a:pPr marL="342900" indent="-342900">
              <a:lnSpc>
                <a:spcPct val="150000"/>
              </a:lnSpc>
              <a:buFont typeface="+mj-lt"/>
              <a:buAutoNum type="arabicPeriod"/>
            </a:pPr>
            <a:r>
              <a:rPr lang="en-AU" dirty="0"/>
              <a:t>If decision affirmed, seek judicial review in Federal Court (remitted to AAT if successful)</a:t>
            </a:r>
          </a:p>
          <a:p>
            <a:pPr marL="342900" indent="-342900">
              <a:lnSpc>
                <a:spcPct val="150000"/>
              </a:lnSpc>
              <a:buFont typeface="+mj-lt"/>
              <a:buAutoNum type="arabicPeriod"/>
            </a:pPr>
            <a:r>
              <a:rPr lang="en-AU" dirty="0"/>
              <a:t>If successful at delegate or AAT, Minister has power to overturn this decision</a:t>
            </a:r>
          </a:p>
          <a:p>
            <a:pPr marL="342900" indent="-342900">
              <a:lnSpc>
                <a:spcPct val="150000"/>
              </a:lnSpc>
              <a:buFont typeface="+mj-lt"/>
              <a:buAutoNum type="arabicPeriod"/>
            </a:pPr>
            <a:r>
              <a:rPr lang="en-AU" dirty="0"/>
              <a:t>Subject to immigration detention unless and until visa cancellation is revoked</a:t>
            </a:r>
          </a:p>
          <a:p>
            <a:pPr marL="342900" indent="-342900">
              <a:lnSpc>
                <a:spcPct val="150000"/>
              </a:lnSpc>
              <a:buFont typeface="+mj-lt"/>
              <a:buAutoNum type="arabicPeriod"/>
            </a:pPr>
            <a:r>
              <a:rPr lang="en-AU" dirty="0"/>
              <a:t>If finally determined, removal as soon as reasonably practicable</a:t>
            </a:r>
          </a:p>
        </p:txBody>
      </p:sp>
      <p:pic>
        <p:nvPicPr>
          <p:cNvPr id="2" name="Picture 1" descr="A black and white logo&#10;&#10;Description automatically generated">
            <a:extLst>
              <a:ext uri="{FF2B5EF4-FFF2-40B4-BE49-F238E27FC236}">
                <a16:creationId xmlns:a16="http://schemas.microsoft.com/office/drawing/2014/main" id="{EA02B38F-AE00-1879-722B-1C3919361CFC}"/>
              </a:ext>
            </a:extLst>
          </p:cNvPr>
          <p:cNvPicPr>
            <a:picLocks noChangeAspect="1"/>
          </p:cNvPicPr>
          <p:nvPr/>
        </p:nvPicPr>
        <p:blipFill rotWithShape="1">
          <a:blip r:embed="rId3">
            <a:alphaModFix amt="35000"/>
          </a:blip>
          <a:srcRect/>
          <a:stretch/>
        </p:blipFill>
        <p:spPr>
          <a:xfrm>
            <a:off x="-494011" y="-653861"/>
            <a:ext cx="1861115" cy="18611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74900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9972-73D6-7CC7-6606-C706FB4C272F}"/>
              </a:ext>
            </a:extLst>
          </p:cNvPr>
          <p:cNvSpPr>
            <a:spLocks noGrp="1"/>
          </p:cNvSpPr>
          <p:nvPr>
            <p:ph type="title"/>
          </p:nvPr>
        </p:nvSpPr>
        <p:spPr/>
        <p:txBody>
          <a:bodyPr/>
          <a:lstStyle/>
          <a:p>
            <a:pPr algn="ctr"/>
            <a:r>
              <a:rPr lang="en-US" sz="3200" dirty="0">
                <a:solidFill>
                  <a:schemeClr val="accent1">
                    <a:lumMod val="75000"/>
                  </a:schemeClr>
                </a:solidFill>
                <a:latin typeface="+mn-lt"/>
                <a:ea typeface="+mn-ea"/>
                <a:cs typeface="+mn-cs"/>
              </a:rPr>
              <a:t>INTERVENTION ORDERS</a:t>
            </a:r>
            <a:endParaRPr lang="en-AU" sz="3200" dirty="0">
              <a:solidFill>
                <a:schemeClr val="accent1">
                  <a:lumMod val="75000"/>
                </a:schemeClr>
              </a:solidFill>
              <a:latin typeface="+mn-lt"/>
              <a:ea typeface="+mn-ea"/>
              <a:cs typeface="+mn-cs"/>
            </a:endParaRPr>
          </a:p>
        </p:txBody>
      </p:sp>
      <p:sp>
        <p:nvSpPr>
          <p:cNvPr id="4" name="TextBox 3">
            <a:extLst>
              <a:ext uri="{FF2B5EF4-FFF2-40B4-BE49-F238E27FC236}">
                <a16:creationId xmlns:a16="http://schemas.microsoft.com/office/drawing/2014/main" id="{E088BC83-6728-918C-7D09-0B194157FFB3}"/>
              </a:ext>
            </a:extLst>
          </p:cNvPr>
          <p:cNvSpPr txBox="1"/>
          <p:nvPr/>
        </p:nvSpPr>
        <p:spPr>
          <a:xfrm>
            <a:off x="1199626" y="1810079"/>
            <a:ext cx="9956054" cy="1841530"/>
          </a:xfrm>
          <a:prstGeom prst="rect">
            <a:avLst/>
          </a:prstGeom>
          <a:noFill/>
        </p:spPr>
        <p:txBody>
          <a:bodyPr wrap="square" rtlCol="0">
            <a:spAutoFit/>
          </a:bodyPr>
          <a:lstStyle/>
          <a:p>
            <a:r>
              <a:rPr lang="en-US" dirty="0"/>
              <a:t>Character declaration for visa application forms:</a:t>
            </a:r>
          </a:p>
          <a:p>
            <a:endParaRPr lang="en-US" dirty="0"/>
          </a:p>
          <a:p>
            <a:r>
              <a:rPr lang="en-US" i="1" dirty="0"/>
              <a:t>“Has any applicant ever been the subject of a domestic violence or family violence order, or any other order, of a tribunal or court or other similar authority, for the personal protection of another person?”</a:t>
            </a:r>
          </a:p>
          <a:p>
            <a:pPr marL="342900" indent="-342900">
              <a:lnSpc>
                <a:spcPct val="150000"/>
              </a:lnSpc>
              <a:buFont typeface="+mj-lt"/>
              <a:buAutoNum type="arabicPeriod"/>
            </a:pPr>
            <a:endParaRPr lang="en-AU" dirty="0"/>
          </a:p>
        </p:txBody>
      </p:sp>
      <p:sp>
        <p:nvSpPr>
          <p:cNvPr id="6" name="TextBox 5">
            <a:extLst>
              <a:ext uri="{FF2B5EF4-FFF2-40B4-BE49-F238E27FC236}">
                <a16:creationId xmlns:a16="http://schemas.microsoft.com/office/drawing/2014/main" id="{ADBAC1AE-D0FF-7C9A-7821-BFBC4BEE857B}"/>
              </a:ext>
            </a:extLst>
          </p:cNvPr>
          <p:cNvSpPr txBox="1"/>
          <p:nvPr/>
        </p:nvSpPr>
        <p:spPr>
          <a:xfrm>
            <a:off x="1199626" y="3771000"/>
            <a:ext cx="9956054" cy="1754326"/>
          </a:xfrm>
          <a:prstGeom prst="rect">
            <a:avLst/>
          </a:prstGeom>
          <a:noFill/>
        </p:spPr>
        <p:txBody>
          <a:bodyPr wrap="square">
            <a:spAutoFit/>
          </a:bodyPr>
          <a:lstStyle/>
          <a:p>
            <a:r>
              <a:rPr lang="en-US" dirty="0"/>
              <a:t>Direction 110 (MUST be considered) – Family violence as a Primary Consideration </a:t>
            </a:r>
          </a:p>
          <a:p>
            <a:endParaRPr lang="en-US" dirty="0"/>
          </a:p>
          <a:p>
            <a:r>
              <a:rPr lang="en-US" i="1" dirty="0"/>
              <a:t>‘b)   there is information or evidence from independent and authoritative sources indicating that the non-citizen is, or has been, involved in the perpetration of family violence, and the non-citizen being considered under section 501 or section 501CA has been afforded procedural fairness.’</a:t>
            </a:r>
          </a:p>
        </p:txBody>
      </p:sp>
      <p:pic>
        <p:nvPicPr>
          <p:cNvPr id="3" name="Picture 2" descr="A black and white logo&#10;&#10;Description automatically generated">
            <a:extLst>
              <a:ext uri="{FF2B5EF4-FFF2-40B4-BE49-F238E27FC236}">
                <a16:creationId xmlns:a16="http://schemas.microsoft.com/office/drawing/2014/main" id="{98BCAB77-F287-2807-4782-17538A41E152}"/>
              </a:ext>
            </a:extLst>
          </p:cNvPr>
          <p:cNvPicPr>
            <a:picLocks noChangeAspect="1"/>
          </p:cNvPicPr>
          <p:nvPr/>
        </p:nvPicPr>
        <p:blipFill rotWithShape="1">
          <a:blip r:embed="rId3">
            <a:alphaModFix amt="35000"/>
          </a:blip>
          <a:srcRect/>
          <a:stretch/>
        </p:blipFill>
        <p:spPr>
          <a:xfrm>
            <a:off x="4745540" y="5730885"/>
            <a:ext cx="2864226" cy="28642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2327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C9972-73D6-7CC7-6606-C706FB4C272F}"/>
              </a:ext>
            </a:extLst>
          </p:cNvPr>
          <p:cNvSpPr>
            <a:spLocks noGrp="1"/>
          </p:cNvSpPr>
          <p:nvPr>
            <p:ph type="title"/>
          </p:nvPr>
        </p:nvSpPr>
        <p:spPr/>
        <p:txBody>
          <a:bodyPr/>
          <a:lstStyle/>
          <a:p>
            <a:pPr algn="ctr"/>
            <a:r>
              <a:rPr lang="en-US" sz="3200" dirty="0">
                <a:solidFill>
                  <a:schemeClr val="accent1">
                    <a:lumMod val="75000"/>
                  </a:schemeClr>
                </a:solidFill>
                <a:latin typeface="+mn-lt"/>
                <a:ea typeface="+mn-ea"/>
                <a:cs typeface="+mn-cs"/>
              </a:rPr>
              <a:t>Key takeaways </a:t>
            </a:r>
            <a:endParaRPr lang="en-AU" sz="3200" dirty="0">
              <a:solidFill>
                <a:schemeClr val="accent1">
                  <a:lumMod val="75000"/>
                </a:schemeClr>
              </a:solidFill>
              <a:latin typeface="+mn-lt"/>
              <a:ea typeface="+mn-ea"/>
              <a:cs typeface="+mn-cs"/>
            </a:endParaRPr>
          </a:p>
        </p:txBody>
      </p:sp>
      <p:sp>
        <p:nvSpPr>
          <p:cNvPr id="3" name="TextBox 2">
            <a:extLst>
              <a:ext uri="{FF2B5EF4-FFF2-40B4-BE49-F238E27FC236}">
                <a16:creationId xmlns:a16="http://schemas.microsoft.com/office/drawing/2014/main" id="{B5039556-D4F9-D3CF-AAB2-37FEA72D39A5}"/>
              </a:ext>
            </a:extLst>
          </p:cNvPr>
          <p:cNvSpPr txBox="1"/>
          <p:nvPr/>
        </p:nvSpPr>
        <p:spPr>
          <a:xfrm>
            <a:off x="1097280" y="2070339"/>
            <a:ext cx="10058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Obtain immigration advice as soon as possible to inform decision making in both matters, e.g.</a:t>
            </a:r>
          </a:p>
          <a:p>
            <a:pPr marL="742950" lvl="1" indent="-285750">
              <a:buFont typeface="Arial" panose="020B0604020202020204" pitchFamily="34" charset="0"/>
              <a:buChar char="•"/>
            </a:pPr>
            <a:r>
              <a:rPr lang="en-US" dirty="0"/>
              <a:t>A visa holder may be more compelled to fight charges/intervention order if aware of visa consequences</a:t>
            </a:r>
          </a:p>
          <a:p>
            <a:pPr lvl="1"/>
            <a:endParaRPr lang="en-US" dirty="0"/>
          </a:p>
          <a:p>
            <a:pPr marL="285750" indent="-285750">
              <a:buFont typeface="Arial" panose="020B0604020202020204" pitchFamily="34" charset="0"/>
              <a:buChar char="•"/>
            </a:pPr>
            <a:r>
              <a:rPr lang="en-US" dirty="0"/>
              <a:t>Awareness of visa cancellation framework can reduce delays and improve prospects of success:</a:t>
            </a:r>
          </a:p>
          <a:p>
            <a:pPr marL="742950" lvl="1" indent="-285750">
              <a:buFont typeface="Arial" panose="020B0604020202020204" pitchFamily="34" charset="0"/>
              <a:buChar char="•"/>
            </a:pPr>
            <a:r>
              <a:rPr lang="en-US" dirty="0"/>
              <a:t>more time to obtain relevant documents (FOIs </a:t>
            </a:r>
            <a:r>
              <a:rPr lang="en-US" dirty="0" err="1"/>
              <a:t>etc</a:t>
            </a:r>
            <a:r>
              <a:rPr lang="en-US" dirty="0"/>
              <a:t>)</a:t>
            </a:r>
          </a:p>
          <a:p>
            <a:pPr marL="742950" lvl="1" indent="-285750">
              <a:buFont typeface="Arial" panose="020B0604020202020204" pitchFamily="34" charset="0"/>
              <a:buChar char="•"/>
            </a:pPr>
            <a:r>
              <a:rPr lang="en-US" dirty="0"/>
              <a:t>Establish evidence of rehabilitation through engagement with psychologist/rehab</a:t>
            </a:r>
          </a:p>
          <a:p>
            <a:endParaRPr lang="en-US" dirty="0"/>
          </a:p>
          <a:p>
            <a:endParaRPr lang="en-US" dirty="0"/>
          </a:p>
        </p:txBody>
      </p:sp>
      <p:pic>
        <p:nvPicPr>
          <p:cNvPr id="4" name="Picture 3" descr="A black and white logo&#10;&#10;Description automatically generated">
            <a:extLst>
              <a:ext uri="{FF2B5EF4-FFF2-40B4-BE49-F238E27FC236}">
                <a16:creationId xmlns:a16="http://schemas.microsoft.com/office/drawing/2014/main" id="{0EF2F354-961E-A5B0-C43C-51BB07DA32F7}"/>
              </a:ext>
            </a:extLst>
          </p:cNvPr>
          <p:cNvPicPr>
            <a:picLocks noChangeAspect="1"/>
          </p:cNvPicPr>
          <p:nvPr/>
        </p:nvPicPr>
        <p:blipFill rotWithShape="1">
          <a:blip r:embed="rId3">
            <a:alphaModFix amt="35000"/>
          </a:blip>
          <a:srcRect/>
          <a:stretch/>
        </p:blipFill>
        <p:spPr>
          <a:xfrm>
            <a:off x="-763835" y="-755258"/>
            <a:ext cx="1861115" cy="18611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05106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09D5-5DA8-00A6-8F4A-EA0756ECD756}"/>
              </a:ext>
            </a:extLst>
          </p:cNvPr>
          <p:cNvSpPr>
            <a:spLocks noGrp="1"/>
          </p:cNvSpPr>
          <p:nvPr>
            <p:ph type="title"/>
          </p:nvPr>
        </p:nvSpPr>
        <p:spPr>
          <a:xfrm>
            <a:off x="838200" y="2616093"/>
            <a:ext cx="10515600" cy="1325563"/>
          </a:xfrm>
        </p:spPr>
        <p:txBody>
          <a:bodyPr/>
          <a:lstStyle/>
          <a:p>
            <a:pPr algn="ctr"/>
            <a:r>
              <a:rPr lang="en-US" sz="3200" dirty="0">
                <a:solidFill>
                  <a:schemeClr val="accent1">
                    <a:lumMod val="75000"/>
                  </a:schemeClr>
                </a:solidFill>
                <a:latin typeface="+mn-lt"/>
                <a:ea typeface="+mn-ea"/>
                <a:cs typeface="+mn-cs"/>
              </a:rPr>
              <a:t>Thank you </a:t>
            </a:r>
            <a:endParaRPr lang="en-AU" sz="3200"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72418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0C50BED-7C28-0A2C-EE9E-976F68BCC348}"/>
              </a:ext>
            </a:extLst>
          </p:cNvPr>
          <p:cNvSpPr txBox="1"/>
          <p:nvPr/>
        </p:nvSpPr>
        <p:spPr>
          <a:xfrm>
            <a:off x="1995267" y="2106000"/>
            <a:ext cx="8201465" cy="4108817"/>
          </a:xfrm>
          <a:prstGeom prst="rect">
            <a:avLst/>
          </a:prstGeom>
          <a:noFill/>
        </p:spPr>
        <p:txBody>
          <a:bodyPr wrap="square" rtlCol="0">
            <a:spAutoFit/>
          </a:bodyPr>
          <a:lstStyle/>
          <a:p>
            <a:pPr>
              <a:lnSpc>
                <a:spcPct val="150000"/>
              </a:lnSpc>
            </a:pPr>
            <a:r>
              <a:rPr lang="en-US" b="1" dirty="0"/>
              <a:t>Part A - Domestic Violence in Partner Visa Applications</a:t>
            </a:r>
          </a:p>
          <a:p>
            <a:pPr marL="285750" indent="-285750">
              <a:lnSpc>
                <a:spcPct val="150000"/>
              </a:lnSpc>
              <a:buFont typeface="Arial" panose="020B0604020202020204" pitchFamily="34" charset="0"/>
              <a:buChar char="•"/>
            </a:pPr>
            <a:r>
              <a:rPr lang="en-US" dirty="0"/>
              <a:t>Overview of Partner visas</a:t>
            </a:r>
          </a:p>
          <a:p>
            <a:pPr marL="285750" indent="-285750">
              <a:lnSpc>
                <a:spcPct val="150000"/>
              </a:lnSpc>
              <a:buFont typeface="Arial" panose="020B0604020202020204" pitchFamily="34" charset="0"/>
              <a:buChar char="•"/>
            </a:pPr>
            <a:r>
              <a:rPr lang="en-AU" dirty="0"/>
              <a:t>The Family Violence Provisions</a:t>
            </a:r>
          </a:p>
          <a:p>
            <a:pPr marL="285750" indent="-285750">
              <a:lnSpc>
                <a:spcPct val="150000"/>
              </a:lnSpc>
              <a:buFont typeface="Arial" panose="020B0604020202020204" pitchFamily="34" charset="0"/>
              <a:buChar char="•"/>
            </a:pPr>
            <a:r>
              <a:rPr lang="en-AU" dirty="0"/>
              <a:t>Who can use the Family Violence Provisions</a:t>
            </a:r>
          </a:p>
          <a:p>
            <a:pPr marL="285750" indent="-285750">
              <a:lnSpc>
                <a:spcPct val="150000"/>
              </a:lnSpc>
              <a:buFont typeface="Arial" panose="020B0604020202020204" pitchFamily="34" charset="0"/>
              <a:buChar char="•"/>
            </a:pPr>
            <a:r>
              <a:rPr lang="en-AU" dirty="0"/>
              <a:t>How to use the Family Violence Provisions</a:t>
            </a:r>
          </a:p>
          <a:p>
            <a:pPr>
              <a:lnSpc>
                <a:spcPct val="150000"/>
              </a:lnSpc>
            </a:pPr>
            <a:endParaRPr lang="en-US" dirty="0"/>
          </a:p>
          <a:p>
            <a:pPr>
              <a:lnSpc>
                <a:spcPct val="150000"/>
              </a:lnSpc>
            </a:pPr>
            <a:r>
              <a:rPr lang="en-US" b="1" dirty="0"/>
              <a:t>Part B - Visa Cancellations under s501</a:t>
            </a:r>
          </a:p>
          <a:p>
            <a:pPr marL="285750" indent="-285750">
              <a:lnSpc>
                <a:spcPct val="150000"/>
              </a:lnSpc>
              <a:buFont typeface="Arial" panose="020B0604020202020204" pitchFamily="34" charset="0"/>
              <a:buChar char="•"/>
            </a:pPr>
            <a:r>
              <a:rPr lang="en-US" dirty="0"/>
              <a:t>The mandatory Character Cancellation Powers s501(3A)</a:t>
            </a:r>
          </a:p>
          <a:p>
            <a:pPr marL="285750" indent="-285750">
              <a:lnSpc>
                <a:spcPct val="150000"/>
              </a:lnSpc>
              <a:buFont typeface="Arial" panose="020B0604020202020204" pitchFamily="34" charset="0"/>
              <a:buChar char="•"/>
            </a:pPr>
            <a:r>
              <a:rPr lang="en-US" dirty="0"/>
              <a:t>The Character Test</a:t>
            </a:r>
          </a:p>
          <a:p>
            <a:endParaRPr lang="en-US" dirty="0"/>
          </a:p>
        </p:txBody>
      </p:sp>
      <p:pic>
        <p:nvPicPr>
          <p:cNvPr id="23" name="Picture 22" descr="A black and white logo&#10;&#10;Description automatically generated">
            <a:extLst>
              <a:ext uri="{FF2B5EF4-FFF2-40B4-BE49-F238E27FC236}">
                <a16:creationId xmlns:a16="http://schemas.microsoft.com/office/drawing/2014/main" id="{CE0B99E9-130F-3F40-AD26-45A18161753B}"/>
              </a:ext>
            </a:extLst>
          </p:cNvPr>
          <p:cNvPicPr>
            <a:picLocks noChangeAspect="1"/>
          </p:cNvPicPr>
          <p:nvPr/>
        </p:nvPicPr>
        <p:blipFill rotWithShape="1">
          <a:blip r:embed="rId3">
            <a:alphaModFix amt="35000"/>
          </a:blip>
          <a:srcRect/>
          <a:stretch/>
        </p:blipFill>
        <p:spPr>
          <a:xfrm>
            <a:off x="9881046" y="-635964"/>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9" name="Straight Connector 28">
            <a:extLst>
              <a:ext uri="{FF2B5EF4-FFF2-40B4-BE49-F238E27FC236}">
                <a16:creationId xmlns:a16="http://schemas.microsoft.com/office/drawing/2014/main" id="{CA61541D-D6CF-8AC3-0BD3-077DED473E1A}"/>
              </a:ext>
            </a:extLst>
          </p:cNvPr>
          <p:cNvCxnSpPr/>
          <p:nvPr/>
        </p:nvCxnSpPr>
        <p:spPr>
          <a:xfrm flipH="1">
            <a:off x="-126609" y="2391508"/>
            <a:ext cx="199761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95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858664" y="286483"/>
            <a:ext cx="9790580" cy="1325563"/>
          </a:xfrm>
        </p:spPr>
        <p:txBody>
          <a:bodyPr>
            <a:normAutofit/>
          </a:bodyPr>
          <a:lstStyle/>
          <a:p>
            <a:pPr algn="ctr"/>
            <a:r>
              <a:rPr lang="en-US" sz="4000" dirty="0">
                <a:solidFill>
                  <a:schemeClr val="accent1"/>
                </a:solidFill>
                <a:latin typeface="Arial" pitchFamily="34" charset="0"/>
                <a:ea typeface="ＭＳ Ｐゴシック" pitchFamily="-112" charset="-128"/>
                <a:cs typeface="Arial" pitchFamily="34" charset="0"/>
              </a:rPr>
              <a:t>PARTNER VISAS </a:t>
            </a:r>
            <a:br>
              <a:rPr lang="en-US" sz="4000" dirty="0">
                <a:solidFill>
                  <a:schemeClr val="accent1"/>
                </a:solidFill>
                <a:latin typeface="Arial" pitchFamily="34" charset="0"/>
                <a:ea typeface="ＭＳ Ｐゴシック" pitchFamily="-112" charset="-128"/>
                <a:cs typeface="Arial" pitchFamily="34" charset="0"/>
              </a:rPr>
            </a:br>
            <a:r>
              <a:rPr lang="en-US" sz="4000" dirty="0">
                <a:solidFill>
                  <a:schemeClr val="accent1"/>
                </a:solidFill>
                <a:latin typeface="Arial" pitchFamily="34" charset="0"/>
                <a:ea typeface="ＭＳ Ｐゴシック" pitchFamily="-112" charset="-128"/>
                <a:cs typeface="Arial" pitchFamily="34" charset="0"/>
              </a:rPr>
              <a:t>DEFINITIONS AND OVERVIEW</a:t>
            </a:r>
            <a:endParaRPr lang="en-US" sz="4000" dirty="0">
              <a:solidFill>
                <a:schemeClr val="accent1"/>
              </a:solidFill>
            </a:endParaRPr>
          </a:p>
        </p:txBody>
      </p:sp>
      <p:pic>
        <p:nvPicPr>
          <p:cNvPr id="13" name="Picture Placeholder 12" descr="A group of people sitting in front of a window">
            <a:extLst>
              <a:ext uri="{FF2B5EF4-FFF2-40B4-BE49-F238E27FC236}">
                <a16:creationId xmlns:a16="http://schemas.microsoft.com/office/drawing/2014/main" id="{52A2CEC9-3F71-424A-8B32-9D07BE6254B7}"/>
              </a:ext>
            </a:extLst>
          </p:cNvPr>
          <p:cNvPicPr>
            <a:picLocks noGrp="1" noChangeAspect="1"/>
          </p:cNvPicPr>
          <p:nvPr>
            <p:ph type="pic" sz="quarter" idx="10"/>
          </p:nvPr>
        </p:nvPicPr>
        <p:blipFill rotWithShape="1">
          <a:blip r:embed="rId3" cstate="screen">
            <a:alphaModFix amt="20000"/>
            <a:extLst>
              <a:ext uri="{28A0092B-C50C-407E-A947-70E740481C1C}">
                <a14:useLocalDpi xmlns:a14="http://schemas.microsoft.com/office/drawing/2010/main"/>
              </a:ext>
            </a:extLst>
          </a:blip>
          <a:srcRect t="44976" b="13760"/>
          <a:stretch/>
        </p:blipFill>
        <p:spPr>
          <a:xfrm>
            <a:off x="98474" y="3527556"/>
            <a:ext cx="12093526" cy="3330443"/>
          </a:xfrm>
          <a:prstGeom prst="rect">
            <a:avLst/>
          </a:prstGeom>
        </p:spPr>
      </p:pic>
      <p:sp>
        <p:nvSpPr>
          <p:cNvPr id="2" name="TextBox 1">
            <a:extLst>
              <a:ext uri="{FF2B5EF4-FFF2-40B4-BE49-F238E27FC236}">
                <a16:creationId xmlns:a16="http://schemas.microsoft.com/office/drawing/2014/main" id="{3EA50DF5-7811-ED18-0AEE-ADCB0789FFDE}"/>
              </a:ext>
            </a:extLst>
          </p:cNvPr>
          <p:cNvSpPr txBox="1"/>
          <p:nvPr/>
        </p:nvSpPr>
        <p:spPr>
          <a:xfrm>
            <a:off x="1166713" y="1700661"/>
            <a:ext cx="9790580" cy="49398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dirty="0"/>
              <a:t>Partner visas are available to those who are considered: </a:t>
            </a:r>
          </a:p>
          <a:p>
            <a:pPr marL="742950" lvl="1" indent="-285750">
              <a:lnSpc>
                <a:spcPct val="150000"/>
              </a:lnSpc>
              <a:buFont typeface="Arial" panose="020B0604020202020204" pitchFamily="34" charset="0"/>
              <a:buChar char="•"/>
            </a:pPr>
            <a:r>
              <a:rPr lang="en-AU" b="1" dirty="0"/>
              <a:t>Spouse</a:t>
            </a:r>
            <a:r>
              <a:rPr lang="en-AU" dirty="0"/>
              <a:t> (s5F of Migration Act) or </a:t>
            </a:r>
          </a:p>
          <a:p>
            <a:pPr marL="742950" lvl="1" indent="-285750">
              <a:lnSpc>
                <a:spcPct val="150000"/>
              </a:lnSpc>
              <a:buFont typeface="Arial" panose="020B0604020202020204" pitchFamily="34" charset="0"/>
              <a:buChar char="•"/>
            </a:pPr>
            <a:r>
              <a:rPr lang="en-AU" b="1" dirty="0"/>
              <a:t>De facto partner </a:t>
            </a:r>
            <a:r>
              <a:rPr lang="en-AU" dirty="0"/>
              <a:t>(s5CB of the Act) of an Australian citizen, permanent resident or Eligible New Zealand Citizen (ENZ Citizen) </a:t>
            </a:r>
          </a:p>
          <a:p>
            <a:pPr marL="285750" indent="-285750">
              <a:lnSpc>
                <a:spcPct val="150000"/>
              </a:lnSpc>
              <a:buFont typeface="Arial" panose="020B0604020202020204" pitchFamily="34" charset="0"/>
              <a:buChar char="•"/>
            </a:pPr>
            <a:r>
              <a:rPr lang="en-AU" dirty="0"/>
              <a:t>All partner visa applicants must have an eligible sponsor (Australian citizen, permanent resident or ENZ citizen) </a:t>
            </a:r>
          </a:p>
          <a:p>
            <a:pPr marL="285750" indent="-285750">
              <a:lnSpc>
                <a:spcPct val="150000"/>
              </a:lnSpc>
              <a:buFont typeface="Arial" panose="020B0604020202020204" pitchFamily="34" charset="0"/>
              <a:buChar char="•"/>
            </a:pPr>
            <a:r>
              <a:rPr lang="en-AU" dirty="0"/>
              <a:t>Couple must be in a genuine and continuing relationship for spousal and de facto relationships (reg.1.15A for spousal relationships, 1.09A for de facto)</a:t>
            </a:r>
          </a:p>
          <a:p>
            <a:pPr marL="285750" indent="-285750">
              <a:lnSpc>
                <a:spcPct val="150000"/>
              </a:lnSpc>
              <a:buFont typeface="Arial" panose="020B0604020202020204" pitchFamily="34" charset="0"/>
              <a:buChar char="•"/>
            </a:pPr>
            <a:r>
              <a:rPr lang="en-AU" dirty="0"/>
              <a:t>The 4 pillars considered for relationships to be assessed as genuine and continuing are: financial aspects, social aspects, nature of the household and nature of the persons’ commitment to each other</a:t>
            </a:r>
          </a:p>
          <a:p>
            <a:pPr marL="285750" indent="-285750">
              <a:buFont typeface="Arial" panose="020B0604020202020204" pitchFamily="34" charset="0"/>
              <a:buChar char="•"/>
            </a:pPr>
            <a:endParaRPr lang="en-AU" dirty="0"/>
          </a:p>
        </p:txBody>
      </p:sp>
      <p:pic>
        <p:nvPicPr>
          <p:cNvPr id="7" name="Picture 6" descr="A black and white logo&#10;&#10;Description automatically generated">
            <a:extLst>
              <a:ext uri="{FF2B5EF4-FFF2-40B4-BE49-F238E27FC236}">
                <a16:creationId xmlns:a16="http://schemas.microsoft.com/office/drawing/2014/main" id="{E769B8AE-2A16-172C-99F1-59155149EB4B}"/>
              </a:ext>
            </a:extLst>
          </p:cNvPr>
          <p:cNvPicPr>
            <a:picLocks noChangeAspect="1"/>
          </p:cNvPicPr>
          <p:nvPr/>
        </p:nvPicPr>
        <p:blipFill rotWithShape="1">
          <a:blip r:embed="rId4">
            <a:alphaModFix amt="35000"/>
          </a:blip>
          <a:srcRect/>
          <a:stretch/>
        </p:blipFill>
        <p:spPr>
          <a:xfrm>
            <a:off x="10421815" y="5292370"/>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0504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981189-9280-48E8-90AE-7F25E741BE94}"/>
              </a:ext>
            </a:extLst>
          </p:cNvPr>
          <p:cNvSpPr>
            <a:spLocks noGrp="1"/>
          </p:cNvSpPr>
          <p:nvPr>
            <p:ph type="title"/>
          </p:nvPr>
        </p:nvSpPr>
        <p:spPr>
          <a:xfrm>
            <a:off x="70963" y="206409"/>
            <a:ext cx="12121037" cy="489309"/>
          </a:xfrm>
        </p:spPr>
        <p:txBody>
          <a:bodyPr>
            <a:noAutofit/>
          </a:bodyPr>
          <a:lstStyle/>
          <a:p>
            <a:pPr algn="ctr"/>
            <a:r>
              <a:rPr lang="en-US" dirty="0">
                <a:latin typeface="+mn-lt"/>
              </a:rPr>
              <a:t>PARTNER VISAS - OVERVIEW</a:t>
            </a:r>
            <a:endParaRPr lang="en-US" dirty="0">
              <a:solidFill>
                <a:srgbClr val="5DAAB0"/>
              </a:solidFill>
              <a:latin typeface="+mn-lt"/>
            </a:endParaRPr>
          </a:p>
        </p:txBody>
      </p:sp>
      <p:pic>
        <p:nvPicPr>
          <p:cNvPr id="33" name="Picture 32" descr="A black and white logo&#10;&#10;Description automatically generated">
            <a:extLst>
              <a:ext uri="{FF2B5EF4-FFF2-40B4-BE49-F238E27FC236}">
                <a16:creationId xmlns:a16="http://schemas.microsoft.com/office/drawing/2014/main" id="{DAC14271-2E12-6FED-84D0-79AC427F3F35}"/>
              </a:ext>
            </a:extLst>
          </p:cNvPr>
          <p:cNvPicPr>
            <a:picLocks noChangeAspect="1"/>
          </p:cNvPicPr>
          <p:nvPr/>
        </p:nvPicPr>
        <p:blipFill rotWithShape="1">
          <a:blip r:embed="rId3">
            <a:alphaModFix amt="35000"/>
          </a:blip>
          <a:srcRect/>
          <a:stretch/>
        </p:blipFill>
        <p:spPr>
          <a:xfrm>
            <a:off x="10901870" y="5452559"/>
            <a:ext cx="1861115" cy="18611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FD72E634-E182-342B-F0F7-1B991F629281}"/>
              </a:ext>
            </a:extLst>
          </p:cNvPr>
          <p:cNvPicPr>
            <a:picLocks noChangeAspect="1"/>
          </p:cNvPicPr>
          <p:nvPr/>
        </p:nvPicPr>
        <p:blipFill>
          <a:blip r:embed="rId4"/>
          <a:stretch>
            <a:fillRect/>
          </a:stretch>
        </p:blipFill>
        <p:spPr>
          <a:xfrm>
            <a:off x="1937937" y="940912"/>
            <a:ext cx="8851392" cy="5442204"/>
          </a:xfrm>
          <a:prstGeom prst="rect">
            <a:avLst/>
          </a:prstGeom>
        </p:spPr>
      </p:pic>
    </p:spTree>
    <p:extLst>
      <p:ext uri="{BB962C8B-B14F-4D97-AF65-F5344CB8AC3E}">
        <p14:creationId xmlns:p14="http://schemas.microsoft.com/office/powerpoint/2010/main" val="329899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on a table&#10; ">
            <a:extLst>
              <a:ext uri="{FF2B5EF4-FFF2-40B4-BE49-F238E27FC236}">
                <a16:creationId xmlns:a16="http://schemas.microsoft.com/office/drawing/2014/main" id="{A4B6015D-7E4F-478A-B264-E70A90F082D8}"/>
              </a:ext>
            </a:extLst>
          </p:cNvPr>
          <p:cNvPicPr>
            <a:picLocks noGrp="1" noChangeAspect="1"/>
          </p:cNvPicPr>
          <p:nvPr>
            <p:ph type="pic" sz="quarter" idx="15"/>
          </p:nvPr>
        </p:nvPicPr>
        <p:blipFill rotWithShape="1">
          <a:blip r:embed="rId3" cstate="screen">
            <a:alphaModFix amt="35000"/>
            <a:extLst>
              <a:ext uri="{28A0092B-C50C-407E-A947-70E740481C1C}">
                <a14:useLocalDpi xmlns:a14="http://schemas.microsoft.com/office/drawing/2010/main"/>
              </a:ext>
            </a:extLst>
          </a:blip>
          <a:srcRect l="14435" r="14435" b="45818"/>
          <a:stretch/>
        </p:blipFill>
        <p:spPr>
          <a:xfrm>
            <a:off x="0" y="4797083"/>
            <a:ext cx="4052888" cy="2060917"/>
          </a:xfrm>
        </p:spPr>
      </p:pic>
      <p:pic>
        <p:nvPicPr>
          <p:cNvPr id="11" name="Picture Placeholder 13" descr="3 ladies in discussion">
            <a:extLst>
              <a:ext uri="{FF2B5EF4-FFF2-40B4-BE49-F238E27FC236}">
                <a16:creationId xmlns:a16="http://schemas.microsoft.com/office/drawing/2014/main" id="{FD7B103C-B5B8-46F9-B225-3C5D1DF400E3}"/>
              </a:ext>
              <a:ext uri="{C183D7F6-B498-43B3-948B-1728B52AA6E4}">
                <adec:decorative xmlns:adec="http://schemas.microsoft.com/office/drawing/2017/decorative" val="0"/>
              </a:ext>
            </a:extLst>
          </p:cNvPr>
          <p:cNvPicPr>
            <a:picLocks noGrp="1" noChangeAspect="1"/>
          </p:cNvPicPr>
          <p:nvPr>
            <p:ph type="pic" sz="quarter" idx="16"/>
          </p:nvPr>
        </p:nvPicPr>
        <p:blipFill rotWithShape="1">
          <a:blip r:embed="rId4" cstate="screen">
            <a:alphaModFix amt="35000"/>
            <a:extLst>
              <a:ext uri="{28A0092B-C50C-407E-A947-70E740481C1C}">
                <a14:useLocalDpi xmlns:a14="http://schemas.microsoft.com/office/drawing/2010/main"/>
              </a:ext>
            </a:extLst>
          </a:blip>
          <a:srcRect t="5645" b="18428"/>
          <a:stretch/>
        </p:blipFill>
        <p:spPr>
          <a:xfrm>
            <a:off x="8139112" y="4807634"/>
            <a:ext cx="4052888" cy="2050366"/>
          </a:xfrm>
        </p:spPr>
      </p:pic>
      <p:sp>
        <p:nvSpPr>
          <p:cNvPr id="6" name="Title 5">
            <a:extLst>
              <a:ext uri="{FF2B5EF4-FFF2-40B4-BE49-F238E27FC236}">
                <a16:creationId xmlns:a16="http://schemas.microsoft.com/office/drawing/2014/main" id="{AD8CD555-AB49-4CAE-998F-97A85F59AD6D}"/>
              </a:ext>
            </a:extLst>
          </p:cNvPr>
          <p:cNvSpPr>
            <a:spLocks noGrp="1"/>
          </p:cNvSpPr>
          <p:nvPr>
            <p:ph type="title"/>
          </p:nvPr>
        </p:nvSpPr>
        <p:spPr>
          <a:xfrm>
            <a:off x="0" y="105144"/>
            <a:ext cx="12192000" cy="879594"/>
          </a:xfrm>
        </p:spPr>
        <p:txBody>
          <a:bodyPr>
            <a:normAutofit/>
          </a:bodyPr>
          <a:lstStyle/>
          <a:p>
            <a:pPr algn="ctr"/>
            <a:r>
              <a:rPr lang="en-US" dirty="0">
                <a:solidFill>
                  <a:schemeClr val="accent1">
                    <a:lumMod val="75000"/>
                  </a:schemeClr>
                </a:solidFill>
                <a:latin typeface="+mn-lt"/>
              </a:rPr>
              <a:t>FAMILY VIOLENCE PROVISIONS</a:t>
            </a:r>
          </a:p>
        </p:txBody>
      </p:sp>
      <p:sp>
        <p:nvSpPr>
          <p:cNvPr id="5" name="TextBox 4">
            <a:extLst>
              <a:ext uri="{FF2B5EF4-FFF2-40B4-BE49-F238E27FC236}">
                <a16:creationId xmlns:a16="http://schemas.microsoft.com/office/drawing/2014/main" id="{6B952D95-12A1-D000-0BD3-F713020517DB}"/>
              </a:ext>
            </a:extLst>
          </p:cNvPr>
          <p:cNvSpPr txBox="1"/>
          <p:nvPr/>
        </p:nvSpPr>
        <p:spPr>
          <a:xfrm>
            <a:off x="2163384" y="1310471"/>
            <a:ext cx="7484012" cy="2118529"/>
          </a:xfrm>
          <a:prstGeom prst="rect">
            <a:avLst/>
          </a:prstGeom>
          <a:noFill/>
        </p:spPr>
        <p:txBody>
          <a:bodyPr wrap="square">
            <a:spAutoFit/>
          </a:bodyPr>
          <a:lstStyle/>
          <a:p>
            <a:pPr marL="0" indent="0">
              <a:lnSpc>
                <a:spcPct val="150000"/>
              </a:lnSpc>
              <a:buNone/>
              <a:defRPr/>
            </a:pPr>
            <a:r>
              <a:rPr lang="en-US" sz="1800" dirty="0">
                <a:solidFill>
                  <a:schemeClr val="tx2"/>
                </a:solidFill>
                <a:latin typeface="Arial" panose="020B0604020202020204" pitchFamily="34" charset="0"/>
                <a:cs typeface="Arial" panose="020B0604020202020204" pitchFamily="34" charset="0"/>
              </a:rPr>
              <a:t>Applicants applying for permanent residence can continue with their visa application after a relationship breakdown if: </a:t>
            </a:r>
          </a:p>
          <a:p>
            <a:pPr marL="285750" indent="-285750">
              <a:lnSpc>
                <a:spcPct val="150000"/>
              </a:lnSpc>
              <a:buFont typeface="Arial" panose="020B0604020202020204" pitchFamily="34" charset="0"/>
              <a:buChar char="•"/>
              <a:defRPr/>
            </a:pPr>
            <a:r>
              <a:rPr lang="en-US" sz="1800" dirty="0">
                <a:solidFill>
                  <a:schemeClr val="tx2"/>
                </a:solidFill>
                <a:latin typeface="Arial" panose="020B0604020202020204" pitchFamily="34" charset="0"/>
                <a:cs typeface="Arial" panose="020B0604020202020204" pitchFamily="34" charset="0"/>
              </a:rPr>
              <a:t>there is a </a:t>
            </a:r>
            <a:r>
              <a:rPr lang="en-US" sz="1800" b="1" dirty="0">
                <a:solidFill>
                  <a:schemeClr val="tx2"/>
                </a:solidFill>
                <a:latin typeface="Arial" panose="020B0604020202020204" pitchFamily="34" charset="0"/>
                <a:cs typeface="Arial" panose="020B0604020202020204" pitchFamily="34" charset="0"/>
              </a:rPr>
              <a:t>child of the relationship</a:t>
            </a:r>
            <a:r>
              <a:rPr lang="en-US" sz="1800" dirty="0">
                <a:solidFill>
                  <a:schemeClr val="tx2"/>
                </a:solidFill>
                <a:latin typeface="Arial" panose="020B0604020202020204" pitchFamily="34" charset="0"/>
                <a:cs typeface="Arial" panose="020B0604020202020204" pitchFamily="34" charset="0"/>
              </a:rPr>
              <a:t>; </a:t>
            </a:r>
          </a:p>
          <a:p>
            <a:pPr marL="285750" indent="-285750">
              <a:lnSpc>
                <a:spcPct val="150000"/>
              </a:lnSpc>
              <a:buFont typeface="Arial" panose="020B0604020202020204" pitchFamily="34" charset="0"/>
              <a:buChar char="•"/>
              <a:defRPr/>
            </a:pPr>
            <a:r>
              <a:rPr lang="en-US" sz="1800" dirty="0">
                <a:solidFill>
                  <a:schemeClr val="tx2"/>
                </a:solidFill>
                <a:latin typeface="Arial" panose="020B0604020202020204" pitchFamily="34" charset="0"/>
                <a:cs typeface="Arial" panose="020B0604020202020204" pitchFamily="34" charset="0"/>
              </a:rPr>
              <a:t>the sponsor has </a:t>
            </a:r>
            <a:r>
              <a:rPr lang="en-US" sz="1800" b="1" dirty="0">
                <a:solidFill>
                  <a:schemeClr val="tx2"/>
                </a:solidFill>
                <a:latin typeface="Arial" panose="020B0604020202020204" pitchFamily="34" charset="0"/>
                <a:cs typeface="Arial" panose="020B0604020202020204" pitchFamily="34" charset="0"/>
              </a:rPr>
              <a:t>died</a:t>
            </a:r>
            <a:r>
              <a:rPr lang="en-US" sz="1800" dirty="0">
                <a:solidFill>
                  <a:schemeClr val="tx2"/>
                </a:solidFill>
                <a:latin typeface="Arial" panose="020B0604020202020204" pitchFamily="34" charset="0"/>
                <a:cs typeface="Arial" panose="020B0604020202020204" pitchFamily="34" charset="0"/>
              </a:rPr>
              <a:t>; or</a:t>
            </a:r>
          </a:p>
          <a:p>
            <a:pPr marL="285750" indent="-285750">
              <a:lnSpc>
                <a:spcPct val="150000"/>
              </a:lnSpc>
              <a:buFont typeface="Arial" panose="020B0604020202020204" pitchFamily="34" charset="0"/>
              <a:buChar char="•"/>
              <a:defRPr/>
            </a:pPr>
            <a:r>
              <a:rPr lang="en-US" sz="1800" b="1" dirty="0">
                <a:solidFill>
                  <a:schemeClr val="tx2"/>
                </a:solidFill>
                <a:latin typeface="Arial" panose="020B0604020202020204" pitchFamily="34" charset="0"/>
                <a:cs typeface="Arial" panose="020B0604020202020204" pitchFamily="34" charset="0"/>
              </a:rPr>
              <a:t>there is family violence </a:t>
            </a:r>
          </a:p>
        </p:txBody>
      </p:sp>
      <p:pic>
        <p:nvPicPr>
          <p:cNvPr id="3" name="Picture 2" descr="A group of people sitting together">
            <a:extLst>
              <a:ext uri="{FF2B5EF4-FFF2-40B4-BE49-F238E27FC236}">
                <a16:creationId xmlns:a16="http://schemas.microsoft.com/office/drawing/2014/main" id="{6F547031-531B-66F0-9ED1-CC154AB1139F}"/>
              </a:ext>
            </a:extLst>
          </p:cNvPr>
          <p:cNvPicPr>
            <a:picLocks noChangeAspect="1"/>
          </p:cNvPicPr>
          <p:nvPr/>
        </p:nvPicPr>
        <p:blipFill rotWithShape="1">
          <a:blip r:embed="rId5">
            <a:alphaModFix amt="35000"/>
            <a:extLst>
              <a:ext uri="{837473B0-CC2E-450A-ABE3-18F120FF3D39}">
                <a1611:picAttrSrcUrl xmlns:a1611="http://schemas.microsoft.com/office/drawing/2016/11/main" r:id="rId6"/>
              </a:ext>
            </a:extLst>
          </a:blip>
          <a:srcRect t="-1" r="13143" b="38181"/>
          <a:stretch/>
        </p:blipFill>
        <p:spPr>
          <a:xfrm>
            <a:off x="3671667" y="4807634"/>
            <a:ext cx="4467447" cy="2060917"/>
          </a:xfrm>
          <a:prstGeom prst="rect">
            <a:avLst/>
          </a:prstGeom>
        </p:spPr>
      </p:pic>
      <p:cxnSp>
        <p:nvCxnSpPr>
          <p:cNvPr id="7" name="Straight Connector 6">
            <a:extLst>
              <a:ext uri="{FF2B5EF4-FFF2-40B4-BE49-F238E27FC236}">
                <a16:creationId xmlns:a16="http://schemas.microsoft.com/office/drawing/2014/main" id="{68FD0EE5-395E-A6CB-6303-C5955DE46BDA}"/>
              </a:ext>
            </a:extLst>
          </p:cNvPr>
          <p:cNvCxnSpPr>
            <a:cxnSpLocks/>
          </p:cNvCxnSpPr>
          <p:nvPr/>
        </p:nvCxnSpPr>
        <p:spPr>
          <a:xfrm flipH="1">
            <a:off x="2547645" y="3411415"/>
            <a:ext cx="247452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7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D75BE-E7AD-49A1-A453-D007D958AC3D}"/>
              </a:ext>
            </a:extLst>
          </p:cNvPr>
          <p:cNvSpPr>
            <a:spLocks noGrp="1"/>
          </p:cNvSpPr>
          <p:nvPr>
            <p:ph type="title"/>
          </p:nvPr>
        </p:nvSpPr>
        <p:spPr>
          <a:xfrm>
            <a:off x="196948" y="607597"/>
            <a:ext cx="11853538" cy="893218"/>
          </a:xfrm>
        </p:spPr>
        <p:txBody>
          <a:bodyPr anchor="b">
            <a:noAutofit/>
          </a:bodyPr>
          <a:lstStyle/>
          <a:p>
            <a:r>
              <a:rPr lang="en-US" sz="4000" dirty="0">
                <a:latin typeface="+mn-lt"/>
              </a:rPr>
              <a:t>WHO CAN USE THE FAMILY VIOLENCE PROVISIONS?  </a:t>
            </a:r>
          </a:p>
        </p:txBody>
      </p:sp>
      <p:pic>
        <p:nvPicPr>
          <p:cNvPr id="20" name="Picture 19" descr="A black and white logo&#10;&#10;Description automatically generated">
            <a:extLst>
              <a:ext uri="{FF2B5EF4-FFF2-40B4-BE49-F238E27FC236}">
                <a16:creationId xmlns:a16="http://schemas.microsoft.com/office/drawing/2014/main" id="{428EC932-B0B3-F885-E46C-6740D85C484F}"/>
              </a:ext>
            </a:extLst>
          </p:cNvPr>
          <p:cNvPicPr>
            <a:picLocks noChangeAspect="1"/>
          </p:cNvPicPr>
          <p:nvPr/>
        </p:nvPicPr>
        <p:blipFill rotWithShape="1">
          <a:blip r:embed="rId3">
            <a:alphaModFix amt="35000"/>
          </a:blip>
          <a:srcRect/>
          <a:stretch/>
        </p:blipFill>
        <p:spPr>
          <a:xfrm>
            <a:off x="-648956" y="5499199"/>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54EE5A4B-D897-BDF5-27EC-F9B750E77F02}"/>
              </a:ext>
            </a:extLst>
          </p:cNvPr>
          <p:cNvPicPr>
            <a:picLocks noChangeAspect="1"/>
          </p:cNvPicPr>
          <p:nvPr/>
        </p:nvPicPr>
        <p:blipFill>
          <a:blip r:embed="rId4"/>
          <a:stretch>
            <a:fillRect/>
          </a:stretch>
        </p:blipFill>
        <p:spPr>
          <a:xfrm>
            <a:off x="2421419" y="1629265"/>
            <a:ext cx="8851392" cy="4753356"/>
          </a:xfrm>
          <a:prstGeom prst="rect">
            <a:avLst/>
          </a:prstGeom>
        </p:spPr>
      </p:pic>
    </p:spTree>
    <p:extLst>
      <p:ext uri="{BB962C8B-B14F-4D97-AF65-F5344CB8AC3E}">
        <p14:creationId xmlns:p14="http://schemas.microsoft.com/office/powerpoint/2010/main" val="95433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E4BF4D7B-A735-A714-B01D-7658612370E1}"/>
              </a:ext>
            </a:extLst>
          </p:cNvPr>
          <p:cNvSpPr txBox="1"/>
          <p:nvPr/>
        </p:nvSpPr>
        <p:spPr>
          <a:xfrm>
            <a:off x="951912" y="1115215"/>
            <a:ext cx="10821571" cy="5858014"/>
          </a:xfrm>
          <a:prstGeom prst="rect">
            <a:avLst/>
          </a:prstGeom>
          <a:noFill/>
        </p:spPr>
        <p:txBody>
          <a:bodyPr wrap="square">
            <a:spAutoFit/>
          </a:bodyPr>
          <a:lstStyle/>
          <a:p>
            <a:pPr marL="342900" lvl="0" indent="-342900">
              <a:lnSpc>
                <a:spcPct val="150000"/>
              </a:lnSpc>
              <a:spcBef>
                <a:spcPts val="0"/>
              </a:spcBef>
              <a:buFont typeface="Arial" panose="020B0604020202020204" pitchFamily="34" charset="0"/>
              <a:buChar char="•"/>
              <a:tabLst>
                <a:tab pos="457200" algn="l"/>
              </a:tabLst>
            </a:pPr>
            <a:r>
              <a:rPr lang="en-US" sz="1800" dirty="0">
                <a:solidFill>
                  <a:srgbClr val="1F1F26"/>
                </a:solidFill>
                <a:effectLst/>
                <a:ea typeface="Cambria" panose="02040503050406030204" pitchFamily="18" charset="0"/>
                <a:cs typeface="Times New Roman" panose="02020603050405020304" pitchFamily="18" charset="0"/>
              </a:rPr>
              <a:t>bridging visa, temporary or partner visa, no visa, unsure of their visa status </a:t>
            </a:r>
            <a:endParaRPr lang="en-AU" sz="1800" dirty="0">
              <a:solidFill>
                <a:srgbClr val="1F1F26"/>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sz="1800" dirty="0">
                <a:solidFill>
                  <a:schemeClr val="tx2">
                    <a:lumMod val="50000"/>
                  </a:schemeClr>
                </a:solidFill>
                <a:effectLst/>
                <a:ea typeface="Cambria" panose="02040503050406030204" pitchFamily="18" charset="0"/>
                <a:cs typeface="Times New Roman" panose="02020603050405020304" pitchFamily="18" charset="0"/>
              </a:rPr>
              <a:t>spouse/ partner / family arranged the visa for them</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sz="1800" dirty="0">
                <a:solidFill>
                  <a:schemeClr val="tx2">
                    <a:lumMod val="50000"/>
                  </a:schemeClr>
                </a:solidFill>
                <a:effectLst/>
                <a:ea typeface="Cambria" panose="02040503050406030204" pitchFamily="18" charset="0"/>
                <a:cs typeface="Times New Roman" panose="02020603050405020304" pitchFamily="18" charset="0"/>
              </a:rPr>
              <a:t>spouse/ partner has engaged the migration lawyer</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sz="1800" dirty="0">
                <a:solidFill>
                  <a:schemeClr val="tx2">
                    <a:lumMod val="50000"/>
                  </a:schemeClr>
                </a:solidFill>
                <a:effectLst/>
                <a:ea typeface="Cambria" panose="02040503050406030204" pitchFamily="18" charset="0"/>
                <a:cs typeface="Times New Roman" panose="02020603050405020304" pitchFamily="18" charset="0"/>
              </a:rPr>
              <a:t>spouse / sponsor has threatened to deport them, have their visa cancelled, or take possession of their passport; </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sz="1800" dirty="0">
                <a:solidFill>
                  <a:schemeClr val="tx2">
                    <a:lumMod val="50000"/>
                  </a:schemeClr>
                </a:solidFill>
                <a:effectLst/>
                <a:ea typeface="Cambria" panose="02040503050406030204" pitchFamily="18" charset="0"/>
                <a:cs typeface="Times New Roman" panose="02020603050405020304" pitchFamily="18" charset="0"/>
              </a:rPr>
              <a:t>sponsor’s/ visa applicant’s family has threatened them if they leave the relationship</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dirty="0">
                <a:solidFill>
                  <a:schemeClr val="tx2">
                    <a:lumMod val="50000"/>
                  </a:schemeClr>
                </a:solidFill>
                <a:ea typeface="Cambria" panose="02040503050406030204" pitchFamily="18" charset="0"/>
                <a:cs typeface="Times New Roman" panose="02020603050405020304" pitchFamily="18" charset="0"/>
              </a:rPr>
              <a:t>v</a:t>
            </a:r>
            <a:r>
              <a:rPr lang="en-US" sz="1800" dirty="0">
                <a:solidFill>
                  <a:schemeClr val="tx2">
                    <a:lumMod val="50000"/>
                  </a:schemeClr>
                </a:solidFill>
                <a:effectLst/>
                <a:ea typeface="Cambria" panose="02040503050406030204" pitchFamily="18" charset="0"/>
                <a:cs typeface="Times New Roman" panose="02020603050405020304" pitchFamily="18" charset="0"/>
              </a:rPr>
              <a:t>isa applicant expresses fears of returning to their home country </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dirty="0">
                <a:solidFill>
                  <a:schemeClr val="tx2">
                    <a:lumMod val="50000"/>
                  </a:schemeClr>
                </a:solidFill>
                <a:ea typeface="Cambria" panose="02040503050406030204" pitchFamily="18" charset="0"/>
                <a:cs typeface="Times New Roman" panose="02020603050405020304" pitchFamily="18" charset="0"/>
              </a:rPr>
              <a:t>v</a:t>
            </a:r>
            <a:r>
              <a:rPr lang="en-US" sz="1800" dirty="0">
                <a:solidFill>
                  <a:schemeClr val="tx2">
                    <a:lumMod val="50000"/>
                  </a:schemeClr>
                </a:solidFill>
                <a:effectLst/>
                <a:ea typeface="Cambria" panose="02040503050406030204" pitchFamily="18" charset="0"/>
                <a:cs typeface="Times New Roman" panose="02020603050405020304" pitchFamily="18" charset="0"/>
              </a:rPr>
              <a:t>isa applicant says they are thinking of applying for a new visa</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dirty="0">
                <a:solidFill>
                  <a:schemeClr val="tx2">
                    <a:lumMod val="50000"/>
                  </a:schemeClr>
                </a:solidFill>
                <a:ea typeface="Cambria" panose="02040503050406030204" pitchFamily="18" charset="0"/>
                <a:cs typeface="Times New Roman" panose="02020603050405020304" pitchFamily="18" charset="0"/>
              </a:rPr>
              <a:t>v</a:t>
            </a:r>
            <a:r>
              <a:rPr lang="en-US" sz="1800" dirty="0">
                <a:solidFill>
                  <a:schemeClr val="tx2">
                    <a:lumMod val="50000"/>
                  </a:schemeClr>
                </a:solidFill>
                <a:effectLst/>
                <a:ea typeface="Cambria" panose="02040503050406030204" pitchFamily="18" charset="0"/>
                <a:cs typeface="Times New Roman" panose="02020603050405020304" pitchFamily="18" charset="0"/>
              </a:rPr>
              <a:t>isa applicant doesn’t have access to their visa or documents </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dirty="0">
                <a:solidFill>
                  <a:schemeClr val="tx2">
                    <a:lumMod val="50000"/>
                  </a:schemeClr>
                </a:solidFill>
                <a:ea typeface="Cambria" panose="02040503050406030204" pitchFamily="18" charset="0"/>
                <a:cs typeface="Times New Roman" panose="02020603050405020304" pitchFamily="18" charset="0"/>
              </a:rPr>
              <a:t>v</a:t>
            </a:r>
            <a:r>
              <a:rPr lang="en-US" sz="1800" dirty="0">
                <a:solidFill>
                  <a:schemeClr val="tx2">
                    <a:lumMod val="50000"/>
                  </a:schemeClr>
                </a:solidFill>
                <a:effectLst/>
                <a:ea typeface="Cambria" panose="02040503050406030204" pitchFamily="18" charset="0"/>
                <a:cs typeface="Times New Roman" panose="02020603050405020304" pitchFamily="18" charset="0"/>
              </a:rPr>
              <a:t>isa applicant doesn’t have access to Centrelink, Medicare or other supports that citizens or permanent residents can usually access </a:t>
            </a:r>
            <a:endParaRPr lang="en-AU"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r>
              <a:rPr lang="en-US" dirty="0">
                <a:solidFill>
                  <a:schemeClr val="tx2">
                    <a:lumMod val="50000"/>
                  </a:schemeClr>
                </a:solidFill>
                <a:ea typeface="Cambria" panose="02040503050406030204" pitchFamily="18" charset="0"/>
                <a:cs typeface="Times New Roman" panose="02020603050405020304" pitchFamily="18" charset="0"/>
              </a:rPr>
              <a:t>v</a:t>
            </a:r>
            <a:r>
              <a:rPr lang="en-US" sz="1800" dirty="0">
                <a:solidFill>
                  <a:schemeClr val="tx2">
                    <a:lumMod val="50000"/>
                  </a:schemeClr>
                </a:solidFill>
                <a:effectLst/>
                <a:ea typeface="Cambria" panose="02040503050406030204" pitchFamily="18" charset="0"/>
                <a:cs typeface="Times New Roman" panose="02020603050405020304" pitchFamily="18" charset="0"/>
              </a:rPr>
              <a:t>isa applicant has received correspondence about their visa </a:t>
            </a:r>
          </a:p>
          <a:p>
            <a:pPr marL="342900" lvl="0" indent="-342900">
              <a:lnSpc>
                <a:spcPct val="150000"/>
              </a:lnSpc>
              <a:spcBef>
                <a:spcPts val="0"/>
              </a:spcBef>
              <a:buFont typeface="Arial" panose="020B0604020202020204" pitchFamily="34" charset="0"/>
              <a:buChar char="•"/>
              <a:tabLst>
                <a:tab pos="457200" algn="l"/>
              </a:tabLst>
            </a:pPr>
            <a:r>
              <a:rPr lang="en-US" dirty="0">
                <a:solidFill>
                  <a:schemeClr val="tx2">
                    <a:lumMod val="50000"/>
                  </a:schemeClr>
                </a:solidFill>
                <a:ea typeface="Cambria" panose="02040503050406030204" pitchFamily="18" charset="0"/>
                <a:cs typeface="Times New Roman" panose="02020603050405020304" pitchFamily="18" charset="0"/>
              </a:rPr>
              <a:t>v</a:t>
            </a:r>
            <a:r>
              <a:rPr lang="en-US" sz="1800" dirty="0">
                <a:solidFill>
                  <a:schemeClr val="tx2">
                    <a:lumMod val="50000"/>
                  </a:schemeClr>
                </a:solidFill>
                <a:effectLst/>
                <a:ea typeface="Cambria" panose="02040503050406030204" pitchFamily="18" charset="0"/>
                <a:cs typeface="Times New Roman" panose="02020603050405020304" pitchFamily="18" charset="0"/>
              </a:rPr>
              <a:t>isa applicant</a:t>
            </a:r>
            <a:r>
              <a:rPr lang="en-US" dirty="0">
                <a:solidFill>
                  <a:schemeClr val="tx2">
                    <a:lumMod val="50000"/>
                  </a:schemeClr>
                </a:solidFill>
                <a:ea typeface="Cambria" panose="02040503050406030204" pitchFamily="18" charset="0"/>
                <a:cs typeface="Times New Roman" panose="02020603050405020304" pitchFamily="18" charset="0"/>
              </a:rPr>
              <a:t> has limited English</a:t>
            </a:r>
            <a:endParaRPr lang="en-US" sz="1800" dirty="0">
              <a:solidFill>
                <a:schemeClr val="tx2">
                  <a:lumMod val="50000"/>
                </a:schemeClr>
              </a:solidFill>
              <a:effectLst/>
              <a:ea typeface="Cambria" panose="02040503050406030204" pitchFamily="18" charset="0"/>
              <a:cs typeface="Times New Roman" panose="02020603050405020304" pitchFamily="18" charset="0"/>
            </a:endParaRPr>
          </a:p>
          <a:p>
            <a:pPr marL="342900" lvl="0" indent="-342900">
              <a:lnSpc>
                <a:spcPct val="150000"/>
              </a:lnSpc>
              <a:spcBef>
                <a:spcPts val="0"/>
              </a:spcBef>
              <a:buFont typeface="Arial" panose="020B0604020202020204" pitchFamily="34" charset="0"/>
              <a:buChar char="•"/>
              <a:tabLst>
                <a:tab pos="457200" algn="l"/>
              </a:tabLst>
            </a:pPr>
            <a:endParaRPr lang="en-AU" sz="1800" dirty="0">
              <a:solidFill>
                <a:schemeClr val="tx2">
                  <a:lumMod val="50000"/>
                </a:schemeClr>
              </a:solidFill>
              <a:effectLst/>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7B8065F-D660-A9E9-9BB5-EEE9C3C326A1}"/>
              </a:ext>
            </a:extLst>
          </p:cNvPr>
          <p:cNvSpPr txBox="1"/>
          <p:nvPr/>
        </p:nvSpPr>
        <p:spPr>
          <a:xfrm>
            <a:off x="239486" y="267091"/>
            <a:ext cx="12061371" cy="769441"/>
          </a:xfrm>
          <a:prstGeom prst="rect">
            <a:avLst/>
          </a:prstGeom>
          <a:noFill/>
        </p:spPr>
        <p:txBody>
          <a:bodyPr wrap="square">
            <a:spAutoFit/>
          </a:bodyPr>
          <a:lstStyle/>
          <a:p>
            <a:pPr algn="ctr"/>
            <a:r>
              <a:rPr lang="en-US" sz="4400" b="1" dirty="0">
                <a:solidFill>
                  <a:schemeClr val="accent1">
                    <a:lumMod val="75000"/>
                  </a:schemeClr>
                </a:solidFill>
                <a:latin typeface="+mn-lt"/>
              </a:rPr>
              <a:t>FAMILY VIOLENCE </a:t>
            </a:r>
            <a:r>
              <a:rPr lang="en-US" sz="4400" b="1" dirty="0">
                <a:solidFill>
                  <a:srgbClr val="FF0000"/>
                </a:solidFill>
                <a:latin typeface="+mn-lt"/>
              </a:rPr>
              <a:t>RED FLAGS</a:t>
            </a:r>
            <a:endParaRPr lang="en-AU" sz="4400" b="1" dirty="0">
              <a:solidFill>
                <a:srgbClr val="FF0000"/>
              </a:solidFill>
            </a:endParaRPr>
          </a:p>
        </p:txBody>
      </p:sp>
      <p:pic>
        <p:nvPicPr>
          <p:cNvPr id="4" name="Picture 3" descr="A black and white logo&#10;&#10;Description automatically generated">
            <a:extLst>
              <a:ext uri="{FF2B5EF4-FFF2-40B4-BE49-F238E27FC236}">
                <a16:creationId xmlns:a16="http://schemas.microsoft.com/office/drawing/2014/main" id="{652385AE-3A96-DAAE-0AC5-FF558E478D71}"/>
              </a:ext>
            </a:extLst>
          </p:cNvPr>
          <p:cNvPicPr>
            <a:picLocks noChangeAspect="1"/>
          </p:cNvPicPr>
          <p:nvPr/>
        </p:nvPicPr>
        <p:blipFill rotWithShape="1">
          <a:blip r:embed="rId3">
            <a:duotone>
              <a:schemeClr val="accent1">
                <a:shade val="45000"/>
                <a:satMod val="135000"/>
              </a:schemeClr>
              <a:prstClr val="white"/>
            </a:duotone>
            <a:alphaModFix amt="20000"/>
          </a:blip>
          <a:srcRect/>
          <a:stretch/>
        </p:blipFill>
        <p:spPr>
          <a:xfrm>
            <a:off x="10421815" y="5292370"/>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4697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D6383E7-37E7-E25E-C703-F2E20B2ADCCF}"/>
              </a:ext>
            </a:extLst>
          </p:cNvPr>
          <p:cNvSpPr txBox="1"/>
          <p:nvPr/>
        </p:nvSpPr>
        <p:spPr>
          <a:xfrm>
            <a:off x="341194" y="127303"/>
            <a:ext cx="11538704" cy="1261884"/>
          </a:xfrm>
          <a:prstGeom prst="rect">
            <a:avLst/>
          </a:prstGeom>
          <a:noFill/>
        </p:spPr>
        <p:txBody>
          <a:bodyPr wrap="square">
            <a:spAutoFit/>
          </a:bodyPr>
          <a:lstStyle/>
          <a:p>
            <a:pPr algn="ctr"/>
            <a:r>
              <a:rPr lang="en-AU" sz="4000" b="1" i="0" dirty="0">
                <a:solidFill>
                  <a:srgbClr val="4F555D"/>
                </a:solidFill>
                <a:effectLst/>
                <a:latin typeface="Open Sans" panose="020B0606030504020204" pitchFamily="34" charset="0"/>
              </a:rPr>
              <a:t>DEFINITION OF FAMILY VIOLENCE</a:t>
            </a:r>
          </a:p>
          <a:p>
            <a:pPr algn="ctr"/>
            <a:r>
              <a:rPr lang="en-AU" b="1" i="1" dirty="0">
                <a:solidFill>
                  <a:schemeClr val="accent1"/>
                </a:solidFill>
                <a:effectLst/>
                <a:highlight>
                  <a:srgbClr val="FFFFFF"/>
                </a:highlight>
              </a:rPr>
              <a:t>MIGRATION REGULATIONS 1994 </a:t>
            </a:r>
            <a:endParaRPr lang="en-AU" b="1" i="1" dirty="0">
              <a:solidFill>
                <a:schemeClr val="accent1"/>
              </a:solidFill>
              <a:highlight>
                <a:srgbClr val="FFFFFF"/>
              </a:highlight>
            </a:endParaRPr>
          </a:p>
          <a:p>
            <a:pPr algn="ctr"/>
            <a:endParaRPr lang="en-AU" b="1" i="0" dirty="0">
              <a:solidFill>
                <a:srgbClr val="4F555D"/>
              </a:solidFill>
              <a:effectLst/>
              <a:latin typeface="Open Sans" panose="020B0606030504020204" pitchFamily="34" charset="0"/>
            </a:endParaRPr>
          </a:p>
        </p:txBody>
      </p:sp>
      <p:sp>
        <p:nvSpPr>
          <p:cNvPr id="20" name="TextBox 19">
            <a:extLst>
              <a:ext uri="{FF2B5EF4-FFF2-40B4-BE49-F238E27FC236}">
                <a16:creationId xmlns:a16="http://schemas.microsoft.com/office/drawing/2014/main" id="{6D691568-DC28-4080-7AFE-853AC75F4D96}"/>
              </a:ext>
            </a:extLst>
          </p:cNvPr>
          <p:cNvSpPr txBox="1"/>
          <p:nvPr/>
        </p:nvSpPr>
        <p:spPr>
          <a:xfrm>
            <a:off x="5628331" y="1929383"/>
            <a:ext cx="6101442" cy="4801314"/>
          </a:xfrm>
          <a:prstGeom prst="rect">
            <a:avLst/>
          </a:prstGeom>
          <a:noFill/>
          <a:ln w="28575">
            <a:solidFill>
              <a:schemeClr val="accent1"/>
            </a:solidFill>
          </a:ln>
        </p:spPr>
        <p:txBody>
          <a:bodyPr wrap="square">
            <a:spAutoFit/>
          </a:bodyPr>
          <a:lstStyle/>
          <a:p>
            <a:r>
              <a:rPr lang="en-AU" b="1" i="0" dirty="0">
                <a:solidFill>
                  <a:schemeClr val="accent1"/>
                </a:solidFill>
                <a:effectLst/>
                <a:highlight>
                  <a:srgbClr val="FFFFFF"/>
                </a:highlight>
              </a:rPr>
              <a:t>REG 1.21 - </a:t>
            </a:r>
            <a:r>
              <a:rPr lang="en-AU" b="1" dirty="0">
                <a:solidFill>
                  <a:schemeClr val="accent1"/>
                </a:solidFill>
                <a:highlight>
                  <a:srgbClr val="FFFFFF"/>
                </a:highlight>
              </a:rPr>
              <a:t>Interpretation</a:t>
            </a:r>
          </a:p>
          <a:p>
            <a:endParaRPr lang="en-AU" b="1" i="0" dirty="0">
              <a:solidFill>
                <a:srgbClr val="C1503A"/>
              </a:solidFill>
              <a:effectLst/>
              <a:highlight>
                <a:srgbClr val="FFFFFF"/>
              </a:highlight>
            </a:endParaRPr>
          </a:p>
          <a:p>
            <a:r>
              <a:rPr lang="en-US" b="1" i="1" dirty="0">
                <a:solidFill>
                  <a:srgbClr val="333333"/>
                </a:solidFill>
                <a:effectLst/>
                <a:highlight>
                  <a:srgbClr val="FFFFFF"/>
                </a:highlight>
              </a:rPr>
              <a:t>"relevant family violence" </a:t>
            </a:r>
            <a:r>
              <a:rPr lang="en-US" b="0" i="0" dirty="0">
                <a:solidFill>
                  <a:srgbClr val="333333"/>
                </a:solidFill>
                <a:effectLst/>
                <a:highlight>
                  <a:srgbClr val="FFFFFF"/>
                </a:highlight>
              </a:rPr>
              <a:t>means conduct, whether actual or threatened, towards:</a:t>
            </a:r>
          </a:p>
          <a:p>
            <a:r>
              <a:rPr lang="en-US" b="0" i="0" dirty="0">
                <a:solidFill>
                  <a:srgbClr val="333333"/>
                </a:solidFill>
                <a:effectLst/>
                <a:highlight>
                  <a:srgbClr val="FFFFFF"/>
                </a:highlight>
              </a:rPr>
              <a:t> (a)  the alleged victim; or</a:t>
            </a:r>
          </a:p>
          <a:p>
            <a:r>
              <a:rPr lang="en-US" b="0" i="0" dirty="0">
                <a:solidFill>
                  <a:srgbClr val="333333"/>
                </a:solidFill>
                <a:effectLst/>
                <a:highlight>
                  <a:srgbClr val="FFFFFF"/>
                </a:highlight>
              </a:rPr>
              <a:t> (b)  a member of the family unit of the alleged victim; or</a:t>
            </a:r>
          </a:p>
          <a:p>
            <a:r>
              <a:rPr lang="en-US" b="0" i="0" dirty="0">
                <a:solidFill>
                  <a:srgbClr val="333333"/>
                </a:solidFill>
                <a:effectLst/>
                <a:highlight>
                  <a:srgbClr val="FFFFFF"/>
                </a:highlight>
              </a:rPr>
              <a:t> (c)  a member of the family unit of the alleged perpetrator; or</a:t>
            </a:r>
          </a:p>
          <a:p>
            <a:r>
              <a:rPr lang="en-US" b="0" i="0" dirty="0">
                <a:solidFill>
                  <a:srgbClr val="333333"/>
                </a:solidFill>
                <a:effectLst/>
                <a:highlight>
                  <a:srgbClr val="FFFFFF"/>
                </a:highlight>
              </a:rPr>
              <a:t> (d)  the property of the alleged victim; or</a:t>
            </a:r>
          </a:p>
          <a:p>
            <a:r>
              <a:rPr lang="en-US" b="0" i="0" dirty="0">
                <a:solidFill>
                  <a:srgbClr val="333333"/>
                </a:solidFill>
                <a:effectLst/>
                <a:highlight>
                  <a:srgbClr val="FFFFFF"/>
                </a:highlight>
              </a:rPr>
              <a:t> (e)  the property of a member of the family unit of the alleged victim; or</a:t>
            </a:r>
          </a:p>
          <a:p>
            <a:r>
              <a:rPr lang="en-US" b="0" i="0" dirty="0">
                <a:solidFill>
                  <a:srgbClr val="333333"/>
                </a:solidFill>
                <a:effectLst/>
                <a:highlight>
                  <a:srgbClr val="FFFFFF"/>
                </a:highlight>
              </a:rPr>
              <a:t> (f)  the property of a member of the family unit of the alleged perpetrator;</a:t>
            </a:r>
          </a:p>
          <a:p>
            <a:r>
              <a:rPr lang="en-US" b="0" i="0" dirty="0">
                <a:solidFill>
                  <a:srgbClr val="333333"/>
                </a:solidFill>
                <a:effectLst/>
                <a:highlight>
                  <a:srgbClr val="FFFFFF"/>
                </a:highlight>
              </a:rPr>
              <a:t>that causes the alleged victim to reasonably fear for, or to be reasonably apprehensive about, his or her own wellbeing or safety.</a:t>
            </a:r>
          </a:p>
          <a:p>
            <a:endParaRPr lang="en-AU" b="1" i="0" dirty="0">
              <a:solidFill>
                <a:srgbClr val="C1503A"/>
              </a:solidFill>
              <a:effectLst/>
              <a:highlight>
                <a:srgbClr val="FFFFFF"/>
              </a:highlight>
              <a:latin typeface="Source Sans Pro" panose="020B0503030403020204" pitchFamily="34" charset="0"/>
            </a:endParaRPr>
          </a:p>
        </p:txBody>
      </p:sp>
      <p:sp>
        <p:nvSpPr>
          <p:cNvPr id="21" name="TextBox 20">
            <a:extLst>
              <a:ext uri="{FF2B5EF4-FFF2-40B4-BE49-F238E27FC236}">
                <a16:creationId xmlns:a16="http://schemas.microsoft.com/office/drawing/2014/main" id="{A1BA776B-FCC4-2E7C-31DC-1644DF0D764E}"/>
              </a:ext>
            </a:extLst>
          </p:cNvPr>
          <p:cNvSpPr txBox="1"/>
          <p:nvPr/>
        </p:nvSpPr>
        <p:spPr>
          <a:xfrm>
            <a:off x="341194" y="1389187"/>
            <a:ext cx="4919413" cy="4247317"/>
          </a:xfrm>
          <a:prstGeom prst="rect">
            <a:avLst/>
          </a:prstGeom>
          <a:noFill/>
          <a:ln w="28575">
            <a:solidFill>
              <a:schemeClr val="accent1"/>
            </a:solidFill>
          </a:ln>
        </p:spPr>
        <p:txBody>
          <a:bodyPr wrap="square">
            <a:spAutoFit/>
          </a:bodyPr>
          <a:lstStyle/>
          <a:p>
            <a:r>
              <a:rPr lang="en-AU" b="1" i="0" dirty="0">
                <a:solidFill>
                  <a:schemeClr val="accent1"/>
                </a:solidFill>
                <a:effectLst/>
                <a:highlight>
                  <a:srgbClr val="FFFFFF"/>
                </a:highlight>
              </a:rPr>
              <a:t>Division 1.5 – </a:t>
            </a:r>
            <a:r>
              <a:rPr lang="en-AU" b="1" dirty="0">
                <a:solidFill>
                  <a:schemeClr val="accent1"/>
                </a:solidFill>
                <a:highlight>
                  <a:srgbClr val="FFFFFF"/>
                </a:highlight>
              </a:rPr>
              <a:t>Procedural Instructions</a:t>
            </a:r>
          </a:p>
          <a:p>
            <a:pPr algn="thaiDist">
              <a:lnSpc>
                <a:spcPct val="150000"/>
              </a:lnSpc>
            </a:pPr>
            <a:r>
              <a:rPr lang="en-US" i="0" dirty="0">
                <a:solidFill>
                  <a:srgbClr val="000000"/>
                </a:solidFill>
                <a:effectLst/>
                <a:highlight>
                  <a:srgbClr val="FFFFFF"/>
                </a:highlight>
              </a:rPr>
              <a:t>Examples of family violence include (but are not limited to):</a:t>
            </a:r>
          </a:p>
          <a:p>
            <a:pPr marL="285750" indent="-285750" algn="thaiDist">
              <a:lnSpc>
                <a:spcPct val="150000"/>
              </a:lnSpc>
              <a:buFont typeface="Arial" panose="020B0604020202020204" pitchFamily="34" charset="0"/>
              <a:buChar char="•"/>
            </a:pPr>
            <a:r>
              <a:rPr lang="en-AU" dirty="0">
                <a:solidFill>
                  <a:srgbClr val="333333"/>
                </a:solidFill>
                <a:highlight>
                  <a:srgbClr val="FFFFFF"/>
                </a:highlight>
              </a:rPr>
              <a:t>Physical abuse</a:t>
            </a:r>
          </a:p>
          <a:p>
            <a:pPr marL="285750" indent="-285750" algn="thaiDist">
              <a:lnSpc>
                <a:spcPct val="150000"/>
              </a:lnSpc>
              <a:buFont typeface="Arial" panose="020B0604020202020204" pitchFamily="34" charset="0"/>
              <a:buChar char="•"/>
            </a:pPr>
            <a:r>
              <a:rPr lang="en-AU" dirty="0">
                <a:solidFill>
                  <a:srgbClr val="333333"/>
                </a:solidFill>
                <a:highlight>
                  <a:srgbClr val="FFFFFF"/>
                </a:highlight>
              </a:rPr>
              <a:t>Sexual abuse</a:t>
            </a:r>
          </a:p>
          <a:p>
            <a:pPr marL="285750" indent="-285750" algn="thaiDist">
              <a:lnSpc>
                <a:spcPct val="150000"/>
              </a:lnSpc>
              <a:buFont typeface="Arial" panose="020B0604020202020204" pitchFamily="34" charset="0"/>
              <a:buChar char="•"/>
            </a:pPr>
            <a:r>
              <a:rPr lang="en-AU" dirty="0">
                <a:solidFill>
                  <a:srgbClr val="333333"/>
                </a:solidFill>
                <a:highlight>
                  <a:srgbClr val="FFFFFF"/>
                </a:highlight>
              </a:rPr>
              <a:t>Verbal or emotional abuse</a:t>
            </a:r>
          </a:p>
          <a:p>
            <a:pPr marL="285750" indent="-285750" algn="thaiDist">
              <a:lnSpc>
                <a:spcPct val="150000"/>
              </a:lnSpc>
              <a:buFont typeface="Arial" panose="020B0604020202020204" pitchFamily="34" charset="0"/>
              <a:buChar char="•"/>
            </a:pPr>
            <a:r>
              <a:rPr lang="en-AU" dirty="0">
                <a:solidFill>
                  <a:srgbClr val="333333"/>
                </a:solidFill>
                <a:highlight>
                  <a:srgbClr val="FFFFFF"/>
                </a:highlight>
              </a:rPr>
              <a:t>Social abuse</a:t>
            </a:r>
          </a:p>
          <a:p>
            <a:pPr marL="285750" indent="-285750" algn="thaiDist">
              <a:lnSpc>
                <a:spcPct val="150000"/>
              </a:lnSpc>
              <a:buFont typeface="Arial" panose="020B0604020202020204" pitchFamily="34" charset="0"/>
              <a:buChar char="•"/>
            </a:pPr>
            <a:r>
              <a:rPr lang="en-AU" dirty="0">
                <a:solidFill>
                  <a:srgbClr val="333333"/>
                </a:solidFill>
                <a:highlight>
                  <a:srgbClr val="FFFFFF"/>
                </a:highlight>
              </a:rPr>
              <a:t>Financial abuse</a:t>
            </a:r>
          </a:p>
          <a:p>
            <a:pPr marL="285750" indent="-285750" algn="thaiDist">
              <a:lnSpc>
                <a:spcPct val="150000"/>
              </a:lnSpc>
              <a:buFont typeface="Arial" panose="020B0604020202020204" pitchFamily="34" charset="0"/>
              <a:buChar char="•"/>
            </a:pPr>
            <a:r>
              <a:rPr lang="en-AU" dirty="0">
                <a:solidFill>
                  <a:srgbClr val="333333"/>
                </a:solidFill>
                <a:highlight>
                  <a:srgbClr val="FFFFFF"/>
                </a:highlight>
              </a:rPr>
              <a:t>Immigration abuse</a:t>
            </a:r>
          </a:p>
          <a:p>
            <a:pPr marL="285750" indent="-285750">
              <a:buFont typeface="Arial" panose="020B0604020202020204" pitchFamily="34" charset="0"/>
              <a:buChar char="•"/>
            </a:pPr>
            <a:endParaRPr lang="en-AU" b="1" i="0" dirty="0">
              <a:solidFill>
                <a:srgbClr val="4F555D"/>
              </a:solidFill>
              <a:effectLst/>
              <a:highlight>
                <a:srgbClr val="FFFFFF"/>
              </a:highlight>
              <a:latin typeface="Open Sans" panose="020B0606030504020204" pitchFamily="34" charset="0"/>
            </a:endParaRPr>
          </a:p>
          <a:p>
            <a:endParaRPr lang="en-AU" b="1" i="0" dirty="0">
              <a:solidFill>
                <a:srgbClr val="C1503A"/>
              </a:solidFill>
              <a:effectLst/>
              <a:highlight>
                <a:srgbClr val="FFFFFF"/>
              </a:highlight>
            </a:endParaRPr>
          </a:p>
        </p:txBody>
      </p:sp>
      <p:pic>
        <p:nvPicPr>
          <p:cNvPr id="2" name="Picture 1" descr="A black and white logo&#10;&#10;Description automatically generated">
            <a:extLst>
              <a:ext uri="{FF2B5EF4-FFF2-40B4-BE49-F238E27FC236}">
                <a16:creationId xmlns:a16="http://schemas.microsoft.com/office/drawing/2014/main" id="{E0FD7236-A6FC-FA3B-3164-420786224D19}"/>
              </a:ext>
            </a:extLst>
          </p:cNvPr>
          <p:cNvPicPr>
            <a:picLocks noChangeAspect="1"/>
          </p:cNvPicPr>
          <p:nvPr/>
        </p:nvPicPr>
        <p:blipFill rotWithShape="1">
          <a:blip r:embed="rId3">
            <a:alphaModFix amt="20000"/>
            <a:biLevel thresh="25000"/>
          </a:blip>
          <a:srcRect/>
          <a:stretch/>
        </p:blipFill>
        <p:spPr>
          <a:xfrm>
            <a:off x="837211" y="5891084"/>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022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DFE15AB9-8820-DBEA-148D-623343BC16A4}"/>
              </a:ext>
            </a:extLst>
          </p:cNvPr>
          <p:cNvSpPr txBox="1"/>
          <p:nvPr/>
        </p:nvSpPr>
        <p:spPr>
          <a:xfrm>
            <a:off x="6585202" y="1495818"/>
            <a:ext cx="5022166" cy="4939814"/>
          </a:xfrm>
          <a:prstGeom prst="rect">
            <a:avLst/>
          </a:prstGeom>
          <a:noFill/>
        </p:spPr>
        <p:txBody>
          <a:bodyPr wrap="square" rtlCol="0">
            <a:spAutoFit/>
          </a:bodyPr>
          <a:lstStyle/>
          <a:p>
            <a:pPr>
              <a:lnSpc>
                <a:spcPct val="150000"/>
              </a:lnSpc>
            </a:pPr>
            <a:r>
              <a:rPr lang="en-AU" sz="1600" b="1" i="0" u="sng" dirty="0">
                <a:solidFill>
                  <a:srgbClr val="323232"/>
                </a:solidFill>
                <a:effectLst/>
                <a:latin typeface="Arial" panose="020B0604020202020204" pitchFamily="34" charset="0"/>
                <a:cs typeface="Arial" panose="020B0604020202020204" pitchFamily="34" charset="0"/>
              </a:rPr>
              <a:t>Judicial evidence</a:t>
            </a:r>
          </a:p>
          <a:p>
            <a:pPr marL="285750" indent="-285750" algn="l">
              <a:lnSpc>
                <a:spcPct val="150000"/>
              </a:lnSpc>
              <a:buFont typeface="Arial" panose="020B0604020202020204" pitchFamily="34" charset="0"/>
              <a:buChar char="•"/>
            </a:pPr>
            <a:r>
              <a:rPr lang="en-US" sz="1600" b="0" i="0" dirty="0">
                <a:solidFill>
                  <a:srgbClr val="323232"/>
                </a:solidFill>
                <a:effectLst/>
                <a:latin typeface="Arial" panose="020B0604020202020204" pitchFamily="34" charset="0"/>
                <a:cs typeface="Arial" panose="020B0604020202020204" pitchFamily="34" charset="0"/>
              </a:rPr>
              <a:t>an </a:t>
            </a:r>
            <a:r>
              <a:rPr lang="en-US" sz="1600" b="0" i="0" u="sng" dirty="0">
                <a:solidFill>
                  <a:srgbClr val="323232"/>
                </a:solidFill>
                <a:effectLst/>
                <a:latin typeface="Arial" panose="020B0604020202020204" pitchFamily="34" charset="0"/>
                <a:cs typeface="Arial" panose="020B0604020202020204" pitchFamily="34" charset="0"/>
              </a:rPr>
              <a:t>injunction </a:t>
            </a:r>
            <a:r>
              <a:rPr lang="en-US" sz="1600" b="0" i="0" dirty="0">
                <a:solidFill>
                  <a:srgbClr val="323232"/>
                </a:solidFill>
                <a:effectLst/>
                <a:latin typeface="Arial" panose="020B0604020202020204" pitchFamily="34" charset="0"/>
                <a:cs typeface="Arial" panose="020B0604020202020204" pitchFamily="34" charset="0"/>
              </a:rPr>
              <a:t>made under sections 114(1)(a), (b) or (c) of the </a:t>
            </a:r>
            <a:r>
              <a:rPr lang="en-US" sz="1600" b="0" i="1" dirty="0">
                <a:solidFill>
                  <a:srgbClr val="323232"/>
                </a:solidFill>
                <a:effectLst/>
                <a:latin typeface="Arial" panose="020B0604020202020204" pitchFamily="34" charset="0"/>
                <a:cs typeface="Arial" panose="020B0604020202020204" pitchFamily="34" charset="0"/>
              </a:rPr>
              <a:t>Family Law Act 1975</a:t>
            </a:r>
            <a:r>
              <a:rPr lang="en-US" sz="1600" b="0" i="0" dirty="0">
                <a:solidFill>
                  <a:srgbClr val="323232"/>
                </a:solidFill>
                <a:effectLst/>
                <a:latin typeface="Arial" panose="020B0604020202020204" pitchFamily="34" charset="0"/>
                <a:cs typeface="Arial" panose="020B0604020202020204" pitchFamily="34" charset="0"/>
              </a:rPr>
              <a:t> (</a:t>
            </a:r>
            <a:r>
              <a:rPr lang="en-US" sz="1600" b="0" i="0" dirty="0" err="1">
                <a:solidFill>
                  <a:srgbClr val="323232"/>
                </a:solidFill>
                <a:effectLst/>
                <a:latin typeface="Arial" panose="020B0604020202020204" pitchFamily="34" charset="0"/>
                <a:cs typeface="Arial" panose="020B0604020202020204" pitchFamily="34" charset="0"/>
              </a:rPr>
              <a:t>Cth</a:t>
            </a:r>
            <a:r>
              <a:rPr lang="en-US" sz="1600" b="0" i="0" dirty="0">
                <a:solidFill>
                  <a:srgbClr val="323232"/>
                </a:solidFill>
                <a:effectLst/>
                <a:latin typeface="Arial" panose="020B0604020202020204" pitchFamily="34" charset="0"/>
                <a:cs typeface="Arial" panose="020B0604020202020204" pitchFamily="34" charset="0"/>
              </a:rPr>
              <a:t>) (Migration Regulations 1.23(2)); or</a:t>
            </a:r>
          </a:p>
          <a:p>
            <a:pPr marL="285750" indent="-285750" algn="l">
              <a:lnSpc>
                <a:spcPct val="150000"/>
              </a:lnSpc>
              <a:buFont typeface="Arial" panose="020B0604020202020204" pitchFamily="34" charset="0"/>
              <a:buChar char="•"/>
            </a:pPr>
            <a:r>
              <a:rPr lang="en-US" sz="1600" b="0" i="0" dirty="0">
                <a:solidFill>
                  <a:srgbClr val="323232"/>
                </a:solidFill>
                <a:effectLst/>
                <a:latin typeface="Arial" panose="020B0604020202020204" pitchFamily="34" charset="0"/>
                <a:cs typeface="Arial" panose="020B0604020202020204" pitchFamily="34" charset="0"/>
              </a:rPr>
              <a:t>an apprehended </a:t>
            </a:r>
            <a:r>
              <a:rPr lang="en-US" sz="1600" b="0" i="0" u="sng" dirty="0">
                <a:solidFill>
                  <a:srgbClr val="323232"/>
                </a:solidFill>
                <a:effectLst/>
                <a:latin typeface="Arial" panose="020B0604020202020204" pitchFamily="34" charset="0"/>
                <a:cs typeface="Arial" panose="020B0604020202020204" pitchFamily="34" charset="0"/>
              </a:rPr>
              <a:t>domestic violence order </a:t>
            </a:r>
            <a:r>
              <a:rPr lang="en-US" sz="1600" b="0" i="0" dirty="0">
                <a:solidFill>
                  <a:srgbClr val="323232"/>
                </a:solidFill>
                <a:effectLst/>
                <a:latin typeface="Arial" panose="020B0604020202020204" pitchFamily="34" charset="0"/>
                <a:cs typeface="Arial" panose="020B0604020202020204" pitchFamily="34" charset="0"/>
              </a:rPr>
              <a:t>made after the court had given the alleged perpetrator an opportunity to be heard, or to make submissions to the court, in relation to the matter (Migration Regulations 1.23(4)); or</a:t>
            </a:r>
          </a:p>
          <a:p>
            <a:pPr marL="285750" indent="-285750" algn="l">
              <a:lnSpc>
                <a:spcPct val="150000"/>
              </a:lnSpc>
              <a:buFont typeface="Arial" panose="020B0604020202020204" pitchFamily="34" charset="0"/>
              <a:buChar char="•"/>
            </a:pPr>
            <a:r>
              <a:rPr lang="en-US" sz="1600" b="0" i="0" dirty="0">
                <a:solidFill>
                  <a:srgbClr val="323232"/>
                </a:solidFill>
                <a:effectLst/>
                <a:latin typeface="Arial" panose="020B0604020202020204" pitchFamily="34" charset="0"/>
                <a:cs typeface="Arial" panose="020B0604020202020204" pitchFamily="34" charset="0"/>
              </a:rPr>
              <a:t>the perpetrator has been </a:t>
            </a:r>
            <a:r>
              <a:rPr lang="en-US" sz="1600" b="0" i="0" u="sng" dirty="0">
                <a:solidFill>
                  <a:srgbClr val="323232"/>
                </a:solidFill>
                <a:effectLst/>
                <a:latin typeface="Arial" panose="020B0604020202020204" pitchFamily="34" charset="0"/>
                <a:cs typeface="Arial" panose="020B0604020202020204" pitchFamily="34" charset="0"/>
              </a:rPr>
              <a:t>convicted or found guilty</a:t>
            </a:r>
            <a:r>
              <a:rPr lang="en-US" sz="1600" b="0" i="0" dirty="0">
                <a:solidFill>
                  <a:srgbClr val="323232"/>
                </a:solidFill>
                <a:effectLst/>
                <a:latin typeface="Arial" panose="020B0604020202020204" pitchFamily="34" charset="0"/>
                <a:cs typeface="Arial" panose="020B0604020202020204" pitchFamily="34" charset="0"/>
              </a:rPr>
              <a:t> of a violence offence against the victim (Migration Regulations 1.23(6)).</a:t>
            </a:r>
          </a:p>
          <a:p>
            <a:r>
              <a:rPr lang="en-AU" b="0" i="0" dirty="0">
                <a:solidFill>
                  <a:srgbClr val="323232"/>
                </a:solidFill>
                <a:effectLst/>
                <a:latin typeface="Noto Sans" panose="020B0502040504020204" pitchFamily="34" charset="0"/>
              </a:rPr>
              <a:t> </a:t>
            </a:r>
            <a:endParaRPr lang="en-AU" dirty="0"/>
          </a:p>
        </p:txBody>
      </p:sp>
      <p:sp>
        <p:nvSpPr>
          <p:cNvPr id="40" name="TextBox 39">
            <a:extLst>
              <a:ext uri="{FF2B5EF4-FFF2-40B4-BE49-F238E27FC236}">
                <a16:creationId xmlns:a16="http://schemas.microsoft.com/office/drawing/2014/main" id="{DE0B61AF-0CD8-D0D0-9745-FC618AF422EE}"/>
              </a:ext>
            </a:extLst>
          </p:cNvPr>
          <p:cNvSpPr txBox="1"/>
          <p:nvPr/>
        </p:nvSpPr>
        <p:spPr>
          <a:xfrm>
            <a:off x="584634" y="1357062"/>
            <a:ext cx="5022166" cy="5217326"/>
          </a:xfrm>
          <a:prstGeom prst="rect">
            <a:avLst/>
          </a:prstGeom>
          <a:noFill/>
        </p:spPr>
        <p:txBody>
          <a:bodyPr wrap="square" rtlCol="0">
            <a:spAutoFit/>
          </a:bodyPr>
          <a:lstStyle/>
          <a:p>
            <a:pPr>
              <a:lnSpc>
                <a:spcPct val="150000"/>
              </a:lnSpc>
            </a:pPr>
            <a:r>
              <a:rPr lang="en-AU" sz="1600" b="1" i="0" u="sng" dirty="0">
                <a:solidFill>
                  <a:srgbClr val="323232"/>
                </a:solidFill>
                <a:effectLst/>
                <a:latin typeface="Arial" panose="020B0604020202020204" pitchFamily="34" charset="0"/>
                <a:cs typeface="Arial" panose="020B0604020202020204" pitchFamily="34" charset="0"/>
              </a:rPr>
              <a:t>Non-Judicial evidence</a:t>
            </a:r>
          </a:p>
          <a:p>
            <a:pPr marL="285750" indent="-285750" algn="l">
              <a:lnSpc>
                <a:spcPct val="150000"/>
              </a:lnSpc>
              <a:buFont typeface="Arial" panose="020B0604020202020204" pitchFamily="34" charset="0"/>
              <a:buChar char="•"/>
            </a:pPr>
            <a:r>
              <a:rPr lang="en-US" sz="1600" b="0" i="0" dirty="0">
                <a:solidFill>
                  <a:srgbClr val="323232"/>
                </a:solidFill>
                <a:effectLst/>
                <a:latin typeface="Arial" panose="020B0604020202020204" pitchFamily="34" charset="0"/>
                <a:cs typeface="Arial" panose="020B0604020202020204" pitchFamily="34" charset="0"/>
              </a:rPr>
              <a:t>a </a:t>
            </a:r>
            <a:r>
              <a:rPr lang="en-US" sz="1600" b="0" i="0" u="sng" dirty="0">
                <a:solidFill>
                  <a:srgbClr val="323232"/>
                </a:solidFill>
                <a:effectLst/>
                <a:latin typeface="Arial" panose="020B0604020202020204" pitchFamily="34" charset="0"/>
                <a:cs typeface="Arial" panose="020B0604020202020204" pitchFamily="34" charset="0"/>
              </a:rPr>
              <a:t>joint undertaking</a:t>
            </a:r>
            <a:r>
              <a:rPr lang="en-AU" sz="1600" b="0" i="0" u="sng" dirty="0">
                <a:solidFill>
                  <a:srgbClr val="323232"/>
                </a:solidFill>
                <a:effectLst/>
                <a:latin typeface="Arial" panose="020B0604020202020204" pitchFamily="34" charset="0"/>
                <a:cs typeface="Arial" panose="020B0604020202020204" pitchFamily="34" charset="0"/>
              </a:rPr>
              <a:t> </a:t>
            </a:r>
            <a:r>
              <a:rPr lang="en-US" sz="1600" b="0" i="0" dirty="0">
                <a:solidFill>
                  <a:srgbClr val="000000"/>
                </a:solidFill>
                <a:effectLst/>
                <a:latin typeface="Arial" panose="020B0604020202020204" pitchFamily="34" charset="0"/>
                <a:cs typeface="Arial" panose="020B0604020202020204" pitchFamily="34" charset="0"/>
              </a:rPr>
              <a:t>made to a court by the alleged victim and the alleged perpetrator in relation to proceedings in which an allegation is before the court that the alleged perpetrator has committed an act of violence against the alleged victim.</a:t>
            </a:r>
          </a:p>
          <a:p>
            <a:pPr marL="285750" indent="-285750" algn="l">
              <a:lnSpc>
                <a:spcPct val="150000"/>
              </a:lnSpc>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A </a:t>
            </a:r>
            <a:r>
              <a:rPr lang="en-US" sz="1600" b="0" i="0" u="sng" dirty="0">
                <a:solidFill>
                  <a:srgbClr val="000000"/>
                </a:solidFill>
                <a:effectLst/>
                <a:latin typeface="Arial" panose="020B0604020202020204" pitchFamily="34" charset="0"/>
                <a:cs typeface="Arial" panose="020B0604020202020204" pitchFamily="34" charset="0"/>
              </a:rPr>
              <a:t>statutory declaration </a:t>
            </a:r>
            <a:r>
              <a:rPr lang="en-US" sz="1600" b="0" i="0" dirty="0">
                <a:solidFill>
                  <a:srgbClr val="000000"/>
                </a:solidFill>
                <a:effectLst/>
                <a:latin typeface="Arial" panose="020B0604020202020204" pitchFamily="34" charset="0"/>
                <a:cs typeface="Arial" panose="020B0604020202020204" pitchFamily="34" charset="0"/>
              </a:rPr>
              <a:t>by the spouse or de facto partner of the alleged perpetrator and at </a:t>
            </a:r>
            <a:r>
              <a:rPr lang="en-US" sz="1600" b="0" i="0" u="sng" dirty="0">
                <a:solidFill>
                  <a:srgbClr val="000000"/>
                </a:solidFill>
                <a:effectLst/>
                <a:latin typeface="Arial" panose="020B0604020202020204" pitchFamily="34" charset="0"/>
                <a:cs typeface="Arial" panose="020B0604020202020204" pitchFamily="34" charset="0"/>
              </a:rPr>
              <a:t>least two prescribed documents  such as </a:t>
            </a:r>
          </a:p>
          <a:p>
            <a:pPr marL="742950" lvl="1" indent="-285750">
              <a:lnSpc>
                <a:spcPct val="150000"/>
              </a:lnSpc>
              <a:buFont typeface="Arial" panose="020B0604020202020204" pitchFamily="34" charset="0"/>
              <a:buChar char="•"/>
            </a:pPr>
            <a:r>
              <a:rPr lang="en-US" sz="1600" u="sng" dirty="0">
                <a:solidFill>
                  <a:srgbClr val="000000"/>
                </a:solidFill>
                <a:latin typeface="Arial" panose="020B0604020202020204" pitchFamily="34" charset="0"/>
                <a:cs typeface="Arial" panose="020B0604020202020204" pitchFamily="34" charset="0"/>
              </a:rPr>
              <a:t>Medical report, hospital report, record of assault, report from an officer of child welfare and child protection authority, a statutory declaration by social worker, psychologist report etc. </a:t>
            </a:r>
            <a:endParaRPr lang="en-AU" sz="16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41670A2-7B66-CC65-DA83-3F52E771FADA}"/>
              </a:ext>
            </a:extLst>
          </p:cNvPr>
          <p:cNvSpPr txBox="1"/>
          <p:nvPr/>
        </p:nvSpPr>
        <p:spPr>
          <a:xfrm>
            <a:off x="76200" y="216965"/>
            <a:ext cx="12039599" cy="984885"/>
          </a:xfrm>
          <a:prstGeom prst="rect">
            <a:avLst/>
          </a:prstGeom>
          <a:noFill/>
        </p:spPr>
        <p:txBody>
          <a:bodyPr wrap="square">
            <a:spAutoFit/>
          </a:bodyPr>
          <a:lstStyle/>
          <a:p>
            <a:pPr algn="ctr"/>
            <a:r>
              <a:rPr lang="en-AU" sz="4000" b="1" i="0" dirty="0">
                <a:solidFill>
                  <a:srgbClr val="4F555D"/>
                </a:solidFill>
                <a:effectLst/>
              </a:rPr>
              <a:t>PROVING FAMILY VIOLENCE</a:t>
            </a:r>
          </a:p>
          <a:p>
            <a:pPr algn="ctr"/>
            <a:r>
              <a:rPr lang="en-AU" b="1" i="1" dirty="0">
                <a:solidFill>
                  <a:schemeClr val="accent1"/>
                </a:solidFill>
                <a:effectLst/>
              </a:rPr>
              <a:t>MIGRATION REGULATIONS 1994 </a:t>
            </a:r>
            <a:r>
              <a:rPr lang="en-AU" b="1" dirty="0">
                <a:solidFill>
                  <a:schemeClr val="accent1"/>
                </a:solidFill>
                <a:effectLst/>
              </a:rPr>
              <a:t>- </a:t>
            </a:r>
            <a:r>
              <a:rPr lang="en-AU" b="1" dirty="0">
                <a:solidFill>
                  <a:schemeClr val="accent1"/>
                </a:solidFill>
              </a:rPr>
              <a:t>Regulation 1.23</a:t>
            </a:r>
            <a:r>
              <a:rPr lang="en-AU" b="1" dirty="0">
                <a:solidFill>
                  <a:schemeClr val="accent1"/>
                </a:solidFill>
                <a:effectLst/>
              </a:rPr>
              <a:t> </a:t>
            </a:r>
            <a:endParaRPr lang="en-AU" b="1" dirty="0">
              <a:solidFill>
                <a:schemeClr val="accent1"/>
              </a:solidFill>
            </a:endParaRPr>
          </a:p>
        </p:txBody>
      </p:sp>
      <p:pic>
        <p:nvPicPr>
          <p:cNvPr id="2" name="Picture 1" descr="A black and white logo&#10;&#10;Description automatically generated">
            <a:extLst>
              <a:ext uri="{FF2B5EF4-FFF2-40B4-BE49-F238E27FC236}">
                <a16:creationId xmlns:a16="http://schemas.microsoft.com/office/drawing/2014/main" id="{C41BFC39-21E3-7491-1C33-096DDCCC99D7}"/>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9884078" y="-1225472"/>
            <a:ext cx="2558294" cy="2558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6842063"/>
      </p:ext>
    </p:extLst>
  </p:cSld>
  <p:clrMapOvr>
    <a:masterClrMapping/>
  </p:clrMapOvr>
</p:sld>
</file>

<file path=ppt/theme/theme1.xml><?xml version="1.0" encoding="utf-8"?>
<a:theme xmlns:a="http://schemas.openxmlformats.org/drawingml/2006/main" name="Office Theme">
  <a:themeElements>
    <a:clrScheme name="MSFT_ELT_Template01">
      <a:dk1>
        <a:srgbClr val="3F3F3F"/>
      </a:dk1>
      <a:lt1>
        <a:srgbClr val="FFFFFF"/>
      </a:lt1>
      <a:dk2>
        <a:srgbClr val="000000"/>
      </a:dk2>
      <a:lt2>
        <a:srgbClr val="A5A5A5"/>
      </a:lt2>
      <a:accent1>
        <a:srgbClr val="5DAAB0"/>
      </a:accent1>
      <a:accent2>
        <a:srgbClr val="DFE3E9"/>
      </a:accent2>
      <a:accent3>
        <a:srgbClr val="BBC3CD"/>
      </a:accent3>
      <a:accent4>
        <a:srgbClr val="484848"/>
      </a:accent4>
      <a:accent5>
        <a:srgbClr val="1F1F26"/>
      </a:accent5>
      <a:accent6>
        <a:srgbClr val="F2CAA2"/>
      </a:accent6>
      <a:hlink>
        <a:srgbClr val="00194C"/>
      </a:hlink>
      <a:folHlink>
        <a:srgbClr val="954F7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clean sophisticated presentation</Template>
  <TotalTime>1810</TotalTime>
  <Words>2520</Words>
  <Application>Microsoft Office PowerPoint</Application>
  <PresentationFormat>Widescreen</PresentationFormat>
  <Paragraphs>213</Paragraphs>
  <Slides>16</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Arial</vt:lpstr>
      <vt:lpstr>Calibri</vt:lpstr>
      <vt:lpstr>Cambria</vt:lpstr>
      <vt:lpstr>Constantia</vt:lpstr>
      <vt:lpstr>Noto Sans</vt:lpstr>
      <vt:lpstr>Open Sans</vt:lpstr>
      <vt:lpstr>Roboto</vt:lpstr>
      <vt:lpstr>Source Sans Pro</vt:lpstr>
      <vt:lpstr>Spline Sans Light</vt:lpstr>
      <vt:lpstr>Symbol</vt:lpstr>
      <vt:lpstr>TimesNewRomanPS-ItalicMT</vt:lpstr>
      <vt:lpstr>TimesNewRomanPSMT</vt:lpstr>
      <vt:lpstr>Office Theme</vt:lpstr>
      <vt:lpstr>PowerPoint Presentation</vt:lpstr>
      <vt:lpstr>PowerPoint Presentation</vt:lpstr>
      <vt:lpstr>PARTNER VISAS  DEFINITIONS AND OVERVIEW</vt:lpstr>
      <vt:lpstr>PARTNER VISAS - OVERVIEW</vt:lpstr>
      <vt:lpstr>FAMILY VIOLENCE PROVISIONS</vt:lpstr>
      <vt:lpstr>WHO CAN USE THE FAMILY VIOLENCE PROVISIONS?  </vt:lpstr>
      <vt:lpstr>PowerPoint Presentation</vt:lpstr>
      <vt:lpstr>PowerPoint Presentation</vt:lpstr>
      <vt:lpstr>PowerPoint Presentation</vt:lpstr>
      <vt:lpstr>PowerPoint Presentation</vt:lpstr>
      <vt:lpstr>PowerPoint Presentation</vt:lpstr>
      <vt:lpstr>PowerPoint Presentation</vt:lpstr>
      <vt:lpstr>THE MANDATORY VISA CANCELLATION (s501(3A))  FRAMEWORK</vt:lpstr>
      <vt:lpstr>INTERVENTION ORDERS</vt:lpstr>
      <vt:lpstr>Key takeaways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Zainab Alsweedy</dc:creator>
  <cp:lastModifiedBy>Zainab Alsweedy</cp:lastModifiedBy>
  <cp:revision>5</cp:revision>
  <dcterms:created xsi:type="dcterms:W3CDTF">2024-07-01T23:38:19Z</dcterms:created>
  <dcterms:modified xsi:type="dcterms:W3CDTF">2024-07-04T02:40:32Z</dcterms:modified>
</cp:coreProperties>
</file>